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56" r:id="rId3"/>
    <p:sldId id="277" r:id="rId4"/>
    <p:sldId id="257" r:id="rId5"/>
    <p:sldId id="258" r:id="rId6"/>
    <p:sldId id="259" r:id="rId7"/>
    <p:sldId id="260" r:id="rId8"/>
    <p:sldId id="261" r:id="rId9"/>
    <p:sldId id="262" r:id="rId10"/>
    <p:sldId id="278" r:id="rId11"/>
    <p:sldId id="263" r:id="rId12"/>
    <p:sldId id="264" r:id="rId13"/>
    <p:sldId id="265" r:id="rId14"/>
    <p:sldId id="266" r:id="rId15"/>
    <p:sldId id="267" r:id="rId16"/>
    <p:sldId id="270" r:id="rId17"/>
    <p:sldId id="268" r:id="rId18"/>
    <p:sldId id="269" r:id="rId19"/>
    <p:sldId id="271" r:id="rId20"/>
    <p:sldId id="272" r:id="rId21"/>
    <p:sldId id="275" r:id="rId22"/>
    <p:sldId id="273" r:id="rId23"/>
    <p:sldId id="274" r:id="rId24"/>
    <p:sldId id="276"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0E9B-AC08-6035-C308-3C72704666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8A74D1-2E4D-58E5-7166-C5D0FD575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C6D57D-B76E-01C4-EE12-26B45C3E7EEA}"/>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a:extLst>
              <a:ext uri="{FF2B5EF4-FFF2-40B4-BE49-F238E27FC236}">
                <a16:creationId xmlns:a16="http://schemas.microsoft.com/office/drawing/2014/main" id="{0B2FFCB8-9DE2-1682-4975-6A165F163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6E8B3-918F-9238-A75E-A9EC98AD5D68}"/>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1475090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6645-0CE7-4CEE-DCE0-6F64912EC5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EC803C-C105-3E97-CE36-801FF0AF8E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495BC-3C4E-89FB-87AC-812C20E5C4BC}"/>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a:extLst>
              <a:ext uri="{FF2B5EF4-FFF2-40B4-BE49-F238E27FC236}">
                <a16:creationId xmlns:a16="http://schemas.microsoft.com/office/drawing/2014/main" id="{3E298178-9FA7-62D9-1BB2-1E34807709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719B1-9257-C672-EBE2-5BF74FE69285}"/>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1904900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5F838D-445C-850B-A121-C9CF7620F3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758A4-AF83-037D-92A1-9FC451A7E4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E9E3D-BA8A-A630-A443-FBDF96B56A08}"/>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a:extLst>
              <a:ext uri="{FF2B5EF4-FFF2-40B4-BE49-F238E27FC236}">
                <a16:creationId xmlns:a16="http://schemas.microsoft.com/office/drawing/2014/main" id="{21FAF7B7-5D53-F8B1-5B0D-7C82AE1E8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6C01C-CC21-C5EE-1039-A1C1DEB5DC85}"/>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2842644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F3E78783-09F8-43B3-967A-82792844F98A}"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2680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78783-09F8-43B3-967A-82792844F98A}"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8239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78783-09F8-43B3-967A-82792844F98A}"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2895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B09E73-9721-4EA0-9DA9-BED72FA9D625}" type="datetimeFigureOut">
              <a:rPr lang="en-US" smtClean="0"/>
              <a:t>23/12/2025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E78783-09F8-43B3-967A-82792844F98A}"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3205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B09E73-9721-4EA0-9DA9-BED72FA9D625}" type="datetimeFigureOut">
              <a:rPr lang="en-US" smtClean="0"/>
              <a:t>23/12/2025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E78783-09F8-43B3-967A-82792844F98A}"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9415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B09E73-9721-4EA0-9DA9-BED72FA9D625}" type="datetimeFigureOut">
              <a:rPr lang="en-US" smtClean="0"/>
              <a:t>23/12/2025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E78783-09F8-43B3-967A-82792844F98A}"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2848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09E73-9721-4EA0-9DA9-BED72FA9D625}" type="datetimeFigureOut">
              <a:rPr lang="en-US" smtClean="0"/>
              <a:t>23/12/2025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15271956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B09E73-9721-4EA0-9DA9-BED72FA9D625}" type="datetimeFigureOut">
              <a:rPr lang="en-US" smtClean="0"/>
              <a:t>23/12/2025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E78783-09F8-43B3-967A-82792844F98A}"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9980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2F0E-C7D6-94DA-1974-35E346CA4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A57196-A52D-E4D4-0BDF-988F958DCC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688DD-4BD0-298B-3BE0-5010F4A538F4}"/>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a:extLst>
              <a:ext uri="{FF2B5EF4-FFF2-40B4-BE49-F238E27FC236}">
                <a16:creationId xmlns:a16="http://schemas.microsoft.com/office/drawing/2014/main" id="{78E7180A-F938-ADCD-32AC-0D0C8A294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DEF0-304E-BE7F-B919-9B87173B238F}"/>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3415226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6B09E73-9721-4EA0-9DA9-BED72FA9D625}" type="datetimeFigureOut">
              <a:rPr lang="en-US" smtClean="0"/>
              <a:t>23/12/2025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F3E78783-09F8-43B3-967A-82792844F98A}"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3508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78783-09F8-43B3-967A-82792844F98A}"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2708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78783-09F8-43B3-967A-82792844F98A}"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6086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3714-0D27-3BF2-C82A-7E2588D52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3F509B-37E5-1D43-49D6-604DB964A4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C0B1A3-5C04-8910-DAAA-059AD6B8EAC7}"/>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5" name="Footer Placeholder 4">
            <a:extLst>
              <a:ext uri="{FF2B5EF4-FFF2-40B4-BE49-F238E27FC236}">
                <a16:creationId xmlns:a16="http://schemas.microsoft.com/office/drawing/2014/main" id="{D9C53EE6-FC32-9DC8-752F-3A428AD43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B4884-6806-F319-BAC7-B51A22C5D619}"/>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161922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AA13E-FD2A-C1E0-AA1E-AF2E95EF3A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53E5C-6AD7-107C-9555-0229F935DD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B63723-C36C-1441-6992-90E5A5CD91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4BB4F1-7831-A33C-8925-1AE00C67841B}"/>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6" name="Footer Placeholder 5">
            <a:extLst>
              <a:ext uri="{FF2B5EF4-FFF2-40B4-BE49-F238E27FC236}">
                <a16:creationId xmlns:a16="http://schemas.microsoft.com/office/drawing/2014/main" id="{28910036-251C-5C7D-AF2C-D299556518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4583B-EAF8-BC3D-4906-E496129C2D81}"/>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552056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A5A87-5AC9-0FA5-D6C5-7F71606FC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8E0498-B62D-1DC6-8629-E02703B73A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AD3419-C5D2-6FAC-029D-D3433A7A00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684F54-EAC1-37EB-3FDB-D546326E1C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1651A6-D42B-27EB-17DD-C222652C7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DC5777-935F-49F4-8817-C9AC7E1016D2}"/>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8" name="Footer Placeholder 7">
            <a:extLst>
              <a:ext uri="{FF2B5EF4-FFF2-40B4-BE49-F238E27FC236}">
                <a16:creationId xmlns:a16="http://schemas.microsoft.com/office/drawing/2014/main" id="{006BFEFA-6EE6-09E8-6930-90C657BB75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4FCCE2-BC6D-6D4C-7CE2-C4673E0EDFAA}"/>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3179023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CD70-6A40-40E7-A29A-4A095249C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9D190C-124B-60CE-F3B1-5E283F71713F}"/>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4" name="Footer Placeholder 3">
            <a:extLst>
              <a:ext uri="{FF2B5EF4-FFF2-40B4-BE49-F238E27FC236}">
                <a16:creationId xmlns:a16="http://schemas.microsoft.com/office/drawing/2014/main" id="{073D6610-96D2-E7CC-4BF4-95814EB09F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B5616C-1DC8-EC5E-6CB0-E485E2E429EA}"/>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3044884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7E156A-123B-5FC9-1B94-1C76B53C43DF}"/>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3" name="Footer Placeholder 2">
            <a:extLst>
              <a:ext uri="{FF2B5EF4-FFF2-40B4-BE49-F238E27FC236}">
                <a16:creationId xmlns:a16="http://schemas.microsoft.com/office/drawing/2014/main" id="{1CC3039E-2DDC-0675-A460-53978A60E8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7D3CF3-7BCD-F296-E2CF-21B2A1F2E469}"/>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3017670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C1C3-6F11-4F12-979B-2F3445ED2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E8C490-C407-C86B-FA93-82F7CD35E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F47A8-BEC1-02F1-BECA-06858638D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73A1CF-8C0C-11D8-88EB-5068D1FE561A}"/>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6" name="Footer Placeholder 5">
            <a:extLst>
              <a:ext uri="{FF2B5EF4-FFF2-40B4-BE49-F238E27FC236}">
                <a16:creationId xmlns:a16="http://schemas.microsoft.com/office/drawing/2014/main" id="{5112D9C0-FE3A-B52A-5748-3CC5CC283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FE8B0A-0F0E-005C-21D8-1FD674211DF3}"/>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40575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414D-DA1C-30BB-342C-7B9E6A530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A107E0-84A7-DC80-19BB-3C7904625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B8AC8-423F-F567-EEBF-8A17AFE78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3937B4-438D-8999-D92C-04237BC3C9FF}"/>
              </a:ext>
            </a:extLst>
          </p:cNvPr>
          <p:cNvSpPr>
            <a:spLocks noGrp="1"/>
          </p:cNvSpPr>
          <p:nvPr>
            <p:ph type="dt" sz="half" idx="10"/>
          </p:nvPr>
        </p:nvSpPr>
        <p:spPr/>
        <p:txBody>
          <a:bodyPr/>
          <a:lstStyle/>
          <a:p>
            <a:fld id="{06B09E73-9721-4EA0-9DA9-BED72FA9D625}" type="datetimeFigureOut">
              <a:rPr lang="en-US" smtClean="0"/>
              <a:t>23/12/2025</a:t>
            </a:fld>
            <a:endParaRPr lang="en-US"/>
          </a:p>
        </p:txBody>
      </p:sp>
      <p:sp>
        <p:nvSpPr>
          <p:cNvPr id="6" name="Footer Placeholder 5">
            <a:extLst>
              <a:ext uri="{FF2B5EF4-FFF2-40B4-BE49-F238E27FC236}">
                <a16:creationId xmlns:a16="http://schemas.microsoft.com/office/drawing/2014/main" id="{252397FD-14DA-B4EC-AD00-A2A26225D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D467A-D4E2-9224-7051-ED8FD813F75E}"/>
              </a:ext>
            </a:extLst>
          </p:cNvPr>
          <p:cNvSpPr>
            <a:spLocks noGrp="1"/>
          </p:cNvSpPr>
          <p:nvPr>
            <p:ph type="sldNum" sz="quarter" idx="12"/>
          </p:nvPr>
        </p:nvSpPr>
        <p:spPr/>
        <p:txBody>
          <a:bodyPr/>
          <a:lstStyle/>
          <a:p>
            <a:fld id="{F3E78783-09F8-43B3-967A-82792844F98A}" type="slidenum">
              <a:rPr lang="en-US" smtClean="0"/>
              <a:t>‹#›</a:t>
            </a:fld>
            <a:endParaRPr lang="en-US"/>
          </a:p>
        </p:txBody>
      </p:sp>
    </p:spTree>
    <p:extLst>
      <p:ext uri="{BB962C8B-B14F-4D97-AF65-F5344CB8AC3E}">
        <p14:creationId xmlns:p14="http://schemas.microsoft.com/office/powerpoint/2010/main" val="3185763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682CA2-5337-9527-98A3-10F3FCAF0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9207F9-AEE4-140C-CDD2-2E5519296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38EE0F-7D04-01EE-E876-176CDB8EF8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B09E73-9721-4EA0-9DA9-BED72FA9D625}" type="datetimeFigureOut">
              <a:rPr lang="en-US" smtClean="0"/>
              <a:t>23/12/2025</a:t>
            </a:fld>
            <a:endParaRPr lang="en-US"/>
          </a:p>
        </p:txBody>
      </p:sp>
      <p:sp>
        <p:nvSpPr>
          <p:cNvPr id="5" name="Footer Placeholder 4">
            <a:extLst>
              <a:ext uri="{FF2B5EF4-FFF2-40B4-BE49-F238E27FC236}">
                <a16:creationId xmlns:a16="http://schemas.microsoft.com/office/drawing/2014/main" id="{303810A2-1F65-9A41-7C51-0C2045E2F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06FB776-E598-E5D0-3345-B3CA6E9DF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3E78783-09F8-43B3-967A-82792844F98A}" type="slidenum">
              <a:rPr lang="en-US" smtClean="0"/>
              <a:t>‹#›</a:t>
            </a:fld>
            <a:endParaRPr lang="en-US"/>
          </a:p>
        </p:txBody>
      </p:sp>
    </p:spTree>
    <p:extLst>
      <p:ext uri="{BB962C8B-B14F-4D97-AF65-F5344CB8AC3E}">
        <p14:creationId xmlns:p14="http://schemas.microsoft.com/office/powerpoint/2010/main" val="37080056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6B09E73-9721-4EA0-9DA9-BED72FA9D625}" type="datetimeFigureOut">
              <a:rPr lang="en-US" smtClean="0"/>
              <a:t>23/12/2025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3E78783-09F8-43B3-967A-82792844F98A}"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6684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A1D16-3875-BA10-7137-CD5D63128A87}"/>
              </a:ext>
            </a:extLst>
          </p:cNvPr>
          <p:cNvSpPr>
            <a:spLocks noGrp="1"/>
          </p:cNvSpPr>
          <p:nvPr>
            <p:ph type="ctrTitle"/>
          </p:nvPr>
        </p:nvSpPr>
        <p:spPr>
          <a:xfrm>
            <a:off x="3946328" y="887569"/>
            <a:ext cx="8637073" cy="2541431"/>
          </a:xfrm>
        </p:spPr>
        <p:txBody>
          <a:bodyPr/>
          <a:lstStyle/>
          <a:p>
            <a:r>
              <a:rPr lang="en-US"/>
              <a:t>Nhóm 9</a:t>
            </a:r>
          </a:p>
        </p:txBody>
      </p:sp>
    </p:spTree>
    <p:extLst>
      <p:ext uri="{BB962C8B-B14F-4D97-AF65-F5344CB8AC3E}">
        <p14:creationId xmlns:p14="http://schemas.microsoft.com/office/powerpoint/2010/main" val="4179959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62EBC1F5-8534-22D6-C1AE-280CD76D7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078" r="11978" b="4"/>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A91CC35-9B8F-D050-FF8F-6703E67E22E2}"/>
              </a:ext>
            </a:extLst>
          </p:cNvPr>
          <p:cNvSpPr>
            <a:spLocks noGrp="1"/>
          </p:cNvSpPr>
          <p:nvPr>
            <p:ph idx="1"/>
          </p:nvPr>
        </p:nvSpPr>
        <p:spPr>
          <a:xfrm>
            <a:off x="388495" y="965164"/>
            <a:ext cx="3493957" cy="3742762"/>
          </a:xfrm>
        </p:spPr>
        <p:txBody>
          <a:bodyPr>
            <a:normAutofit/>
          </a:bodyPr>
          <a:lstStyle/>
          <a:p>
            <a:pPr marL="0" lvl="0" indent="0">
              <a:buNone/>
            </a:pPr>
            <a:r>
              <a:rPr lang="en-US" sz="2400">
                <a:highlight>
                  <a:srgbClr val="FFFF00"/>
                </a:highlight>
                <a:latin typeface="Times New Roman" panose="02020603050405020304" pitchFamily="18" charset="0"/>
                <a:cs typeface="Times New Roman" panose="02020603050405020304" pitchFamily="18" charset="0"/>
              </a:rPr>
              <a:t>I.Khái niệm </a:t>
            </a:r>
          </a:p>
          <a:p>
            <a:pPr marL="0" indent="0">
              <a:buNone/>
            </a:pPr>
            <a:r>
              <a:rPr lang="en-US" sz="2400">
                <a:latin typeface="Times New Roman" panose="02020603050405020304" pitchFamily="18" charset="0"/>
                <a:cs typeface="Times New Roman" panose="02020603050405020304" pitchFamily="18" charset="0"/>
              </a:rPr>
              <a:t>-Suno là một nền tảng trí tuệ nhân tạo (AI) tạo nhạc, cho phép người dùng sáng tác các bài hát hoàn chỉnh chỉ bằng cách nhập nội dung mô tả bằng văn bản. </a:t>
            </a:r>
          </a:p>
          <a:p>
            <a:pPr marL="0" indent="0">
              <a:buNone/>
            </a:pPr>
            <a:endParaRPr lang="en-US" sz="2000"/>
          </a:p>
        </p:txBody>
      </p:sp>
    </p:spTree>
    <p:extLst>
      <p:ext uri="{BB962C8B-B14F-4D97-AF65-F5344CB8AC3E}">
        <p14:creationId xmlns:p14="http://schemas.microsoft.com/office/powerpoint/2010/main" val="30131201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uno AI - Công cụ tạo nhạc từ văn bản chỉ trong tích tắc | Phongvu.vn">
            <a:extLst>
              <a:ext uri="{FF2B5EF4-FFF2-40B4-BE49-F238E27FC236}">
                <a16:creationId xmlns:a16="http://schemas.microsoft.com/office/drawing/2014/main" id="{28F5F47E-4D3E-6537-5069-1DB9F2B4C5AB}"/>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r="11876"/>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4759C35-3C6D-BC4A-9566-373F653DEB07}"/>
              </a:ext>
            </a:extLst>
          </p:cNvPr>
          <p:cNvSpPr>
            <a:spLocks noGrp="1"/>
          </p:cNvSpPr>
          <p:nvPr>
            <p:ph idx="1"/>
          </p:nvPr>
        </p:nvSpPr>
        <p:spPr>
          <a:xfrm>
            <a:off x="6355830" y="299803"/>
            <a:ext cx="5696262" cy="6415790"/>
          </a:xfrm>
        </p:spPr>
        <p:txBody>
          <a:bodyPr>
            <a:normAutofit lnSpcReduction="10000"/>
          </a:bodyPr>
          <a:lstStyle/>
          <a:p>
            <a:pPr marL="0" lvl="0" indent="0">
              <a:buNone/>
            </a:pPr>
            <a:r>
              <a:rPr lang="en-US" sz="2200">
                <a:highlight>
                  <a:srgbClr val="FFFF00"/>
                </a:highlight>
                <a:latin typeface="Times New Roman" panose="02020603050405020304" pitchFamily="18" charset="0"/>
                <a:cs typeface="Times New Roman" panose="02020603050405020304" pitchFamily="18" charset="0"/>
              </a:rPr>
              <a:t>II. Cách thức hoạt động </a:t>
            </a:r>
          </a:p>
          <a:p>
            <a:pPr marL="0" indent="0">
              <a:buNone/>
            </a:pPr>
            <a:r>
              <a:rPr lang="en-US" sz="2200">
                <a:latin typeface="Times New Roman" panose="02020603050405020304" pitchFamily="18" charset="0"/>
                <a:cs typeface="Times New Roman" panose="02020603050405020304" pitchFamily="18" charset="0"/>
              </a:rPr>
              <a:t>Suno hoạt động dựa trên công nghệ trí tuệ nhân tạo và học sâu (Deep Learning). Khi người dùng nhập yêu cầu (prompt) như chủ đề, thể loại nhạc, cảm xúc hoặc phong cách mong muốn, hệ thống sẽ thực hiện các bước sau: </a:t>
            </a:r>
          </a:p>
          <a:p>
            <a:pPr marL="0" lvl="0" indent="0">
              <a:buNone/>
            </a:pPr>
            <a:r>
              <a:rPr lang="en-US" sz="2200">
                <a:latin typeface="Times New Roman" panose="02020603050405020304" pitchFamily="18" charset="0"/>
                <a:cs typeface="Times New Roman" panose="02020603050405020304" pitchFamily="18" charset="0"/>
              </a:rPr>
              <a:t>-Phân tích yêu cầu: Suno phân tích nội dung văn bản để hiểu ý nghĩa, cảm xúc và phong cách âm nhạc mà người dùng muốn. </a:t>
            </a:r>
          </a:p>
          <a:p>
            <a:pPr marL="0" lvl="0" indent="0">
              <a:buNone/>
            </a:pPr>
            <a:r>
              <a:rPr lang="en-US" sz="2200">
                <a:latin typeface="Times New Roman" panose="02020603050405020304" pitchFamily="18" charset="0"/>
                <a:cs typeface="Times New Roman" panose="02020603050405020304" pitchFamily="18" charset="0"/>
              </a:rPr>
              <a:t>-Tạo lời bài hát: Dựa trên yêu cầu đã phân tích, AI sẽ xây dựng ca từ phù hợp với chủ đề và cảm xúc. </a:t>
            </a:r>
          </a:p>
          <a:p>
            <a:pPr marL="0" lvl="0" indent="0">
              <a:buNone/>
            </a:pPr>
            <a:r>
              <a:rPr lang="en-US" sz="2200">
                <a:latin typeface="Times New Roman" panose="02020603050405020304" pitchFamily="18" charset="0"/>
                <a:cs typeface="Times New Roman" panose="02020603050405020304" pitchFamily="18" charset="0"/>
              </a:rPr>
              <a:t>-Sáng tác giai điệu và nhịp điệu: Suno tạo giai điệu, hòa âm và tiết tấu tương ứng với thể loại âm nhạc được yêu cầu. </a:t>
            </a:r>
          </a:p>
          <a:p>
            <a:pPr marL="0" lvl="0" indent="0">
              <a:buNone/>
            </a:pPr>
            <a:r>
              <a:rPr lang="en-US" sz="2200">
                <a:latin typeface="Times New Roman" panose="02020603050405020304" pitchFamily="18" charset="0"/>
                <a:cs typeface="Times New Roman" panose="02020603050405020304" pitchFamily="18" charset="0"/>
              </a:rPr>
              <a:t>-Tạo giọng hát nhân tạo: Hệ thống sinh ra giọng hát AI phù hợp để thể hiện bài hát. </a:t>
            </a:r>
          </a:p>
          <a:p>
            <a:pPr marL="0" lvl="0" indent="0">
              <a:buNone/>
            </a:pPr>
            <a:r>
              <a:rPr lang="en-US" sz="2200">
                <a:latin typeface="Times New Roman" panose="02020603050405020304" pitchFamily="18" charset="0"/>
                <a:cs typeface="Times New Roman" panose="02020603050405020304" pitchFamily="18" charset="0"/>
              </a:rPr>
              <a:t>-Hoàn thiện bản nhạc:Các yếu tố lời, nhạc và giọng hát được kết hợp để tạo thành một bài hát hoàn chỉnh.</a:t>
            </a:r>
          </a:p>
          <a:p>
            <a:pPr marL="0" indent="0">
              <a:buNone/>
            </a:pPr>
            <a:endParaRPr lang="en-US" sz="1100"/>
          </a:p>
        </p:txBody>
      </p:sp>
    </p:spTree>
    <p:extLst>
      <p:ext uri="{BB962C8B-B14F-4D97-AF65-F5344CB8AC3E}">
        <p14:creationId xmlns:p14="http://schemas.microsoft.com/office/powerpoint/2010/main" val="8901545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Cách tạo nhạc từ văn bản bằng Suno AI dễ dàng tạo những bản nhạc hay">
            <a:extLst>
              <a:ext uri="{FF2B5EF4-FFF2-40B4-BE49-F238E27FC236}">
                <a16:creationId xmlns:a16="http://schemas.microsoft.com/office/drawing/2014/main" id="{2F9CE7CC-F3AA-8A42-01C4-9B6270059BAC}"/>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52317" y="109182"/>
            <a:ext cx="12296633" cy="69168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550F66F-EE1C-8A38-30B5-C33C41996667}"/>
              </a:ext>
            </a:extLst>
          </p:cNvPr>
          <p:cNvSpPr>
            <a:spLocks noGrp="1"/>
          </p:cNvSpPr>
          <p:nvPr>
            <p:ph idx="1"/>
          </p:nvPr>
        </p:nvSpPr>
        <p:spPr>
          <a:xfrm>
            <a:off x="838199" y="3429000"/>
            <a:ext cx="10515600" cy="4351338"/>
          </a:xfrm>
        </p:spPr>
        <p:txBody>
          <a:bodyPr/>
          <a:lstStyle/>
          <a:p>
            <a:pPr marL="0" lvl="0" indent="0">
              <a:buNone/>
            </a:pPr>
            <a:r>
              <a:rPr lang="en-US">
                <a:solidFill>
                  <a:schemeClr val="bg1"/>
                </a:solidFill>
                <a:latin typeface="Times New Roman" panose="02020603050405020304" pitchFamily="18" charset="0"/>
                <a:cs typeface="Times New Roman" panose="02020603050405020304" pitchFamily="18" charset="0"/>
              </a:rPr>
              <a:t>III.Các chức năng chính của suno </a:t>
            </a:r>
          </a:p>
          <a:p>
            <a:pPr marL="0" indent="0">
              <a:buNone/>
            </a:pPr>
            <a:r>
              <a:rPr lang="en-US">
                <a:solidFill>
                  <a:schemeClr val="bg1"/>
                </a:solidFill>
                <a:latin typeface="Times New Roman" panose="02020603050405020304" pitchFamily="18" charset="0"/>
                <a:cs typeface="Times New Roman" panose="02020603050405020304" pitchFamily="18" charset="0"/>
              </a:rPr>
              <a:t>- Tạo bài hát hoàn chỉnh từ nội dung mô tả bằng văn bản </a:t>
            </a:r>
          </a:p>
          <a:p>
            <a:pPr marL="0" indent="0">
              <a:buNone/>
            </a:pPr>
            <a:r>
              <a:rPr lang="en-US">
                <a:solidFill>
                  <a:schemeClr val="bg1"/>
                </a:solidFill>
                <a:latin typeface="Times New Roman" panose="02020603050405020304" pitchFamily="18" charset="0"/>
                <a:cs typeface="Times New Roman" panose="02020603050405020304" pitchFamily="18" charset="0"/>
              </a:rPr>
              <a:t>- Sáng tác lời bài hát theo chủ đề và cảm xúc </a:t>
            </a:r>
          </a:p>
          <a:p>
            <a:pPr marL="0" indent="0">
              <a:buNone/>
            </a:pPr>
            <a:r>
              <a:rPr lang="en-US">
                <a:solidFill>
                  <a:schemeClr val="bg1"/>
                </a:solidFill>
                <a:latin typeface="Times New Roman" panose="02020603050405020304" pitchFamily="18" charset="0"/>
                <a:cs typeface="Times New Roman" panose="02020603050405020304" pitchFamily="18" charset="0"/>
              </a:rPr>
              <a:t>- Tạo giai điệu, nhịp điệu và phối khí theo nhiều thể loại </a:t>
            </a:r>
          </a:p>
          <a:p>
            <a:pPr marL="0" indent="0">
              <a:buNone/>
            </a:pPr>
            <a:r>
              <a:rPr lang="en-US">
                <a:solidFill>
                  <a:schemeClr val="bg1"/>
                </a:solidFill>
                <a:latin typeface="Times New Roman" panose="02020603050405020304" pitchFamily="18" charset="0"/>
                <a:cs typeface="Times New Roman" panose="02020603050405020304" pitchFamily="18" charset="0"/>
              </a:rPr>
              <a:t>- Tạo giọng hát trí tuệ nhân tạo (AI vocals) </a:t>
            </a:r>
          </a:p>
          <a:p>
            <a:pPr marL="0" indent="0">
              <a:buNone/>
            </a:pPr>
            <a:r>
              <a:rPr lang="en-US">
                <a:solidFill>
                  <a:schemeClr val="bg1"/>
                </a:solidFill>
                <a:latin typeface="Times New Roman" panose="02020603050405020304" pitchFamily="18" charset="0"/>
                <a:cs typeface="Times New Roman" panose="02020603050405020304" pitchFamily="18" charset="0"/>
              </a:rPr>
              <a:t>- Cho phép tạo nhiều phiên bản bài hát để lựa chọn </a:t>
            </a:r>
          </a:p>
          <a:p>
            <a:pPr marL="0" indent="0">
              <a:buNone/>
            </a:pPr>
            <a:endParaRPr lang="en-US"/>
          </a:p>
        </p:txBody>
      </p:sp>
      <p:sp>
        <p:nvSpPr>
          <p:cNvPr id="7" name="AutoShape 8" descr="Suno Studio">
            <a:extLst>
              <a:ext uri="{FF2B5EF4-FFF2-40B4-BE49-F238E27FC236}">
                <a16:creationId xmlns:a16="http://schemas.microsoft.com/office/drawing/2014/main" id="{E631EDCB-9DF6-77EA-4215-3B6ACB8BA290}"/>
              </a:ext>
            </a:extLst>
          </p:cNvPr>
          <p:cNvSpPr>
            <a:spLocks noChangeAspect="1" noChangeArrowheads="1"/>
          </p:cNvSpPr>
          <p:nvPr/>
        </p:nvSpPr>
        <p:spPr bwMode="auto">
          <a:xfrm>
            <a:off x="2776182" y="109182"/>
            <a:ext cx="3472218" cy="34722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4961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F611B1-1A82-ADC3-90C3-C0B6882BB0BC}"/>
              </a:ext>
            </a:extLst>
          </p:cNvPr>
          <p:cNvSpPr>
            <a:spLocks noGrp="1"/>
          </p:cNvSpPr>
          <p:nvPr>
            <p:ph sz="half" idx="2"/>
          </p:nvPr>
        </p:nvSpPr>
        <p:spPr>
          <a:xfrm>
            <a:off x="428765" y="1662443"/>
            <a:ext cx="5630390" cy="3870953"/>
          </a:xfrm>
        </p:spPr>
        <p:txBody>
          <a:bodyPr>
            <a:noAutofit/>
          </a:bodyPr>
          <a:lstStyle/>
          <a:p>
            <a:pPr marL="0" lvl="0" indent="0">
              <a:buNone/>
            </a:pPr>
            <a:r>
              <a:rPr lang="en-US" sz="2400">
                <a:highlight>
                  <a:srgbClr val="FFFF00"/>
                </a:highlight>
                <a:latin typeface="Times New Roman" panose="02020603050405020304" pitchFamily="18" charset="0"/>
                <a:cs typeface="Times New Roman" panose="02020603050405020304" pitchFamily="18" charset="0"/>
              </a:rPr>
              <a:t>VI. Ưu và nhược điểm của suno </a:t>
            </a:r>
          </a:p>
          <a:p>
            <a:pPr marL="0" indent="0">
              <a:buNone/>
            </a:pPr>
            <a:r>
              <a:rPr lang="en-US" sz="2400">
                <a:latin typeface="Times New Roman" panose="02020603050405020304" pitchFamily="18" charset="0"/>
                <a:cs typeface="Times New Roman" panose="02020603050405020304" pitchFamily="18" charset="0"/>
              </a:rPr>
              <a:t>-     Ưu điểm </a:t>
            </a:r>
          </a:p>
          <a:p>
            <a:pPr marL="0" indent="0">
              <a:buNone/>
            </a:pPr>
            <a:r>
              <a:rPr lang="en-US" sz="2400">
                <a:latin typeface="Times New Roman" panose="02020603050405020304" pitchFamily="18" charset="0"/>
                <a:cs typeface="Times New Roman" panose="02020603050405020304" pitchFamily="18" charset="0"/>
              </a:rPr>
              <a:t>  + Dễ sử dụng, không cần kiến thức chuyên sâu về âm nhạc </a:t>
            </a:r>
          </a:p>
          <a:p>
            <a:pPr marL="0" indent="0">
              <a:buNone/>
            </a:pPr>
            <a:r>
              <a:rPr lang="en-US" sz="2400">
                <a:latin typeface="Times New Roman" panose="02020603050405020304" pitchFamily="18" charset="0"/>
                <a:cs typeface="Times New Roman" panose="02020603050405020304" pitchFamily="18" charset="0"/>
              </a:rPr>
              <a:t>  + Tạo bài hát nhanh, đầy đủ lời – nhạc – giọng hát </a:t>
            </a:r>
          </a:p>
          <a:p>
            <a:pPr marL="0" indent="0">
              <a:buNone/>
            </a:pPr>
            <a:r>
              <a:rPr lang="en-US" sz="2400">
                <a:latin typeface="Times New Roman" panose="02020603050405020304" pitchFamily="18" charset="0"/>
                <a:cs typeface="Times New Roman" panose="02020603050405020304" pitchFamily="18" charset="0"/>
              </a:rPr>
              <a:t>  + Nhiều thể loại và phong cách âm nhạc </a:t>
            </a:r>
          </a:p>
          <a:p>
            <a:pPr marL="0" indent="0">
              <a:buNone/>
            </a:pPr>
            <a:r>
              <a:rPr lang="en-US" sz="2400">
                <a:latin typeface="Times New Roman" panose="02020603050405020304" pitchFamily="18" charset="0"/>
                <a:cs typeface="Times New Roman" panose="02020603050405020304" pitchFamily="18" charset="0"/>
              </a:rPr>
              <a:t>  + Giúp khơi gợi sáng tạo, tiết kiệm thời gian và chi phí </a:t>
            </a:r>
          </a:p>
          <a:p>
            <a:pPr marL="0" indent="0">
              <a:buNone/>
            </a:pPr>
            <a:r>
              <a:rPr lang="en-US" sz="2400">
                <a:latin typeface="Times New Roman" panose="02020603050405020304" pitchFamily="18" charset="0"/>
                <a:cs typeface="Times New Roman" panose="02020603050405020304" pitchFamily="18" charset="0"/>
              </a:rPr>
              <a:t>  + Phù hợp cho học tập, giải trí và làm nội dung số</a:t>
            </a:r>
          </a:p>
        </p:txBody>
      </p:sp>
      <p:sp>
        <p:nvSpPr>
          <p:cNvPr id="7" name="Content Placeholder 6">
            <a:extLst>
              <a:ext uri="{FF2B5EF4-FFF2-40B4-BE49-F238E27FC236}">
                <a16:creationId xmlns:a16="http://schemas.microsoft.com/office/drawing/2014/main" id="{1051A2BC-66B3-14D1-D31C-516362DA54E9}"/>
              </a:ext>
            </a:extLst>
          </p:cNvPr>
          <p:cNvSpPr>
            <a:spLocks noGrp="1"/>
          </p:cNvSpPr>
          <p:nvPr>
            <p:ph sz="quarter" idx="4"/>
          </p:nvPr>
        </p:nvSpPr>
        <p:spPr>
          <a:xfrm>
            <a:off x="6335973" y="2270540"/>
            <a:ext cx="5183188" cy="3684588"/>
          </a:xfrm>
        </p:spPr>
        <p:txBody>
          <a:bodyPr>
            <a:normAutofit fontScale="85000" lnSpcReduction="20000"/>
          </a:bodyPr>
          <a:lstStyle/>
          <a:p>
            <a:pPr marL="0" indent="0">
              <a:buNone/>
            </a:pPr>
            <a:r>
              <a:rPr lang="en-US">
                <a:latin typeface="Times New Roman" panose="02020603050405020304" pitchFamily="18" charset="0"/>
                <a:cs typeface="Times New Roman" panose="02020603050405020304" pitchFamily="18" charset="0"/>
              </a:rPr>
              <a:t>-     Nhược điểm</a:t>
            </a:r>
          </a:p>
          <a:p>
            <a:pPr marL="0" indent="0">
              <a:buNone/>
            </a:pPr>
            <a:r>
              <a:rPr lang="en-US">
                <a:latin typeface="Times New Roman" panose="02020603050405020304" pitchFamily="18" charset="0"/>
                <a:cs typeface="Times New Roman" panose="02020603050405020304" pitchFamily="18" charset="0"/>
              </a:rPr>
              <a:t>   + Chất lượng cảm xúc chưa sâu như con người sáng tác </a:t>
            </a:r>
          </a:p>
          <a:p>
            <a:pPr marL="0" indent="0">
              <a:buNone/>
            </a:pPr>
            <a:r>
              <a:rPr lang="en-US">
                <a:latin typeface="Times New Roman" panose="02020603050405020304" pitchFamily="18" charset="0"/>
                <a:cs typeface="Times New Roman" panose="02020603050405020304" pitchFamily="18" charset="0"/>
              </a:rPr>
              <a:t>   + Dễ trùng lặp phong cách nếu lạm dụng </a:t>
            </a:r>
          </a:p>
          <a:p>
            <a:pPr marL="0" indent="0">
              <a:buNone/>
            </a:pPr>
            <a:r>
              <a:rPr lang="en-US">
                <a:latin typeface="Times New Roman" panose="02020603050405020304" pitchFamily="18" charset="0"/>
                <a:cs typeface="Times New Roman" panose="02020603050405020304" pitchFamily="18" charset="0"/>
              </a:rPr>
              <a:t>   + Hạn chế trong việc thể hiện cá tính nghệ sĩ riêng </a:t>
            </a:r>
          </a:p>
          <a:p>
            <a:pPr marL="0" indent="0">
              <a:buNone/>
            </a:pPr>
            <a:r>
              <a:rPr lang="en-US">
                <a:latin typeface="Times New Roman" panose="02020603050405020304" pitchFamily="18" charset="0"/>
                <a:cs typeface="Times New Roman" panose="02020603050405020304" pitchFamily="18" charset="0"/>
              </a:rPr>
              <a:t>   + Vấn đề bản quyền và quyền sở hữu cần được lưu ý </a:t>
            </a:r>
          </a:p>
          <a:p>
            <a:pPr marL="0" indent="0">
              <a:buNone/>
            </a:pPr>
            <a:r>
              <a:rPr lang="en-US">
                <a:latin typeface="Times New Roman" panose="02020603050405020304" pitchFamily="18" charset="0"/>
                <a:cs typeface="Times New Roman" panose="02020603050405020304" pitchFamily="18" charset="0"/>
              </a:rPr>
              <a:t>   + Có thể gây phụ thuộc vào AI nếu sử dụng quá nhiều</a:t>
            </a:r>
          </a:p>
          <a:p>
            <a:pPr marL="0" indent="0">
              <a:buNone/>
            </a:pPr>
            <a:endParaRPr lang="en-US"/>
          </a:p>
        </p:txBody>
      </p:sp>
      <p:pic>
        <p:nvPicPr>
          <p:cNvPr id="4098" name="Picture 2" descr="Suno - NamuWiki">
            <a:extLst>
              <a:ext uri="{FF2B5EF4-FFF2-40B4-BE49-F238E27FC236}">
                <a16:creationId xmlns:a16="http://schemas.microsoft.com/office/drawing/2014/main" id="{152084E1-ADDA-CEE7-ACD1-8FE563CC1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630" y="359765"/>
            <a:ext cx="6319447" cy="122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85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uno AI: Công Cụ Tạo Nhạc AI Đỉnh Cao, Dễ Dùng Cho Mọi Người">
            <a:extLst>
              <a:ext uri="{FF2B5EF4-FFF2-40B4-BE49-F238E27FC236}">
                <a16:creationId xmlns:a16="http://schemas.microsoft.com/office/drawing/2014/main" id="{B30D475F-B8E2-6A4F-C41A-D05CC8C4B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8065" b="17828"/>
          <a:stretch>
            <a:fillRect/>
          </a:stretch>
        </p:blipFill>
        <p:spPr bwMode="auto">
          <a:xfrm>
            <a:off x="-273984" y="-751385"/>
            <a:ext cx="12739968" cy="3877382"/>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483DE17-2F76-DCF7-5773-B0573699B172}"/>
              </a:ext>
            </a:extLst>
          </p:cNvPr>
          <p:cNvSpPr>
            <a:spLocks noGrp="1"/>
          </p:cNvSpPr>
          <p:nvPr>
            <p:ph sz="half" idx="2"/>
          </p:nvPr>
        </p:nvSpPr>
        <p:spPr>
          <a:xfrm>
            <a:off x="118282" y="2251728"/>
            <a:ext cx="6369984" cy="4981126"/>
          </a:xfrm>
        </p:spPr>
        <p:txBody>
          <a:bodyPr anchor="ctr">
            <a:noAutofit/>
          </a:bodyPr>
          <a:lstStyle/>
          <a:p>
            <a:pPr marL="0" lvl="0" indent="0">
              <a:buNone/>
            </a:pPr>
            <a:r>
              <a:rPr lang="en-US" sz="2200">
                <a:highlight>
                  <a:srgbClr val="FFFF00"/>
                </a:highlight>
                <a:latin typeface="Times New Roman" panose="02020603050405020304" pitchFamily="18" charset="0"/>
                <a:cs typeface="Times New Roman" panose="02020603050405020304" pitchFamily="18" charset="0"/>
              </a:rPr>
              <a:t>V.Cách sử dụng suno hiệu quả </a:t>
            </a:r>
          </a:p>
          <a:p>
            <a:pPr marL="0" lvl="0" indent="0">
              <a:buNone/>
            </a:pPr>
            <a:r>
              <a:rPr lang="en-US" sz="2200">
                <a:latin typeface="Times New Roman" panose="02020603050405020304" pitchFamily="18" charset="0"/>
                <a:cs typeface="Times New Roman" panose="02020603050405020304" pitchFamily="18" charset="0"/>
              </a:rPr>
              <a:t>-Nhập yêu cầu rõ ràng, cụ thể về chủ đề, thể loại, cảm xúc để Suno tạo nhạc đúng ý </a:t>
            </a:r>
          </a:p>
          <a:p>
            <a:pPr marL="0" lvl="0" indent="0">
              <a:buNone/>
            </a:pPr>
            <a:r>
              <a:rPr lang="en-US" sz="2200">
                <a:latin typeface="Times New Roman" panose="02020603050405020304" pitchFamily="18" charset="0"/>
                <a:cs typeface="Times New Roman" panose="02020603050405020304" pitchFamily="18" charset="0"/>
              </a:rPr>
              <a:t>-Tạo nhiều phiên bản cho cùng một ý tưởng để chọn bản tốt nhất </a:t>
            </a:r>
          </a:p>
          <a:p>
            <a:pPr marL="0" lvl="0" indent="0">
              <a:buNone/>
            </a:pPr>
            <a:r>
              <a:rPr lang="en-US" sz="2200">
                <a:latin typeface="Times New Roman" panose="02020603050405020304" pitchFamily="18" charset="0"/>
                <a:cs typeface="Times New Roman" panose="02020603050405020304" pitchFamily="18" charset="0"/>
              </a:rPr>
              <a:t>-Chỉnh sửa và bổ sung ý tưởng cá nhân, không phụ thuộc hoàn toàn vào AI </a:t>
            </a:r>
          </a:p>
          <a:p>
            <a:pPr marL="0" lvl="0" indent="0">
              <a:buNone/>
            </a:pPr>
            <a:r>
              <a:rPr lang="en-US" sz="2200">
                <a:latin typeface="Times New Roman" panose="02020603050405020304" pitchFamily="18" charset="0"/>
                <a:cs typeface="Times New Roman" panose="02020603050405020304" pitchFamily="18" charset="0"/>
              </a:rPr>
              <a:t>-Kết hợp Suno với mục đích học tập và sáng tạo nội dung như thuyết trình, video </a:t>
            </a:r>
          </a:p>
          <a:p>
            <a:pPr marL="0" lvl="0" indent="0">
              <a:buNone/>
            </a:pPr>
            <a:r>
              <a:rPr lang="en-US" sz="2200">
                <a:latin typeface="Times New Roman" panose="02020603050405020304" pitchFamily="18" charset="0"/>
                <a:cs typeface="Times New Roman" panose="02020603050405020304" pitchFamily="18" charset="0"/>
              </a:rPr>
              <a:t>-Tôn trọng bản quyền, sử dụng sản phẩm đúng mục đích và có trách nhiệm</a:t>
            </a:r>
          </a:p>
        </p:txBody>
      </p:sp>
      <p:sp>
        <p:nvSpPr>
          <p:cNvPr id="7" name="Content Placeholder 6">
            <a:extLst>
              <a:ext uri="{FF2B5EF4-FFF2-40B4-BE49-F238E27FC236}">
                <a16:creationId xmlns:a16="http://schemas.microsoft.com/office/drawing/2014/main" id="{F21D3268-861D-F9E0-2DCA-ABDBCE6B95D1}"/>
              </a:ext>
            </a:extLst>
          </p:cNvPr>
          <p:cNvSpPr>
            <a:spLocks noGrp="1"/>
          </p:cNvSpPr>
          <p:nvPr>
            <p:ph sz="quarter" idx="4"/>
          </p:nvPr>
        </p:nvSpPr>
        <p:spPr>
          <a:xfrm>
            <a:off x="6488266" y="2803600"/>
            <a:ext cx="5703734" cy="3877382"/>
          </a:xfrm>
        </p:spPr>
        <p:txBody>
          <a:bodyPr>
            <a:normAutofit/>
          </a:bodyPr>
          <a:lstStyle/>
          <a:p>
            <a:pPr marL="0" lvl="0" indent="0">
              <a:buNone/>
            </a:pPr>
            <a:r>
              <a:rPr lang="en-US" sz="2200">
                <a:highlight>
                  <a:srgbClr val="FFFF00"/>
                </a:highlight>
                <a:latin typeface="Times New Roman" panose="02020603050405020304" pitchFamily="18" charset="0"/>
                <a:cs typeface="Times New Roman" panose="02020603050405020304" pitchFamily="18" charset="0"/>
              </a:rPr>
              <a:t>VI.Mẹo sử dụng dễ dàng hơn</a:t>
            </a:r>
            <a:r>
              <a:rPr lang="en-US" sz="2200">
                <a:latin typeface="Times New Roman" panose="02020603050405020304" pitchFamily="18" charset="0"/>
                <a:cs typeface="Times New Roman" panose="02020603050405020304" pitchFamily="18" charset="0"/>
              </a:rPr>
              <a:t> </a:t>
            </a:r>
          </a:p>
          <a:p>
            <a:pPr marL="0" indent="0">
              <a:buNone/>
            </a:pPr>
            <a:r>
              <a:rPr lang="en-US" sz="2200">
                <a:latin typeface="Times New Roman" panose="02020603050405020304" pitchFamily="18" charset="0"/>
                <a:cs typeface="Times New Roman" panose="02020603050405020304" pitchFamily="18" charset="0"/>
              </a:rPr>
              <a:t>- Viết prompt rõ ràng (thể loại, cảm xúc, nhịp độ) </a:t>
            </a:r>
          </a:p>
          <a:p>
            <a:pPr marL="0" indent="0">
              <a:buNone/>
            </a:pPr>
            <a:r>
              <a:rPr lang="en-US" sz="2200">
                <a:latin typeface="Times New Roman" panose="02020603050405020304" pitchFamily="18" charset="0"/>
                <a:cs typeface="Times New Roman" panose="02020603050405020304" pitchFamily="18" charset="0"/>
              </a:rPr>
              <a:t>- Chia lời bài hát theo verse – chorus </a:t>
            </a:r>
          </a:p>
          <a:p>
            <a:pPr marL="0" indent="0">
              <a:buNone/>
            </a:pPr>
            <a:r>
              <a:rPr lang="en-US" sz="2200">
                <a:latin typeface="Times New Roman" panose="02020603050405020304" pitchFamily="18" charset="0"/>
                <a:cs typeface="Times New Roman" panose="02020603050405020304" pitchFamily="18" charset="0"/>
              </a:rPr>
              <a:t>- Thử nhiều phiên bản để chọn bản hay </a:t>
            </a:r>
          </a:p>
          <a:p>
            <a:pPr marL="0" indent="0">
              <a:buNone/>
            </a:pPr>
            <a:r>
              <a:rPr lang="en-US" sz="2200">
                <a:latin typeface="Times New Roman" panose="02020603050405020304" pitchFamily="18" charset="0"/>
                <a:cs typeface="Times New Roman" panose="02020603050405020304" pitchFamily="18" charset="0"/>
              </a:rPr>
              <a:t>- Nghe lại và chỉnh prompt nếu chưa ưng ý </a:t>
            </a:r>
          </a:p>
          <a:p>
            <a:pPr marL="0" indent="0">
              <a:buNone/>
            </a:pPr>
            <a:r>
              <a:rPr lang="en-US" sz="2200">
                <a:latin typeface="Times New Roman" panose="02020603050405020304" pitchFamily="18" charset="0"/>
                <a:cs typeface="Times New Roman" panose="02020603050405020304" pitchFamily="18" charset="0"/>
              </a:rPr>
              <a:t>- Có thể kết hợp ChatGPT viết lời trước khi tạo nhạc </a:t>
            </a:r>
          </a:p>
          <a:p>
            <a:pPr marL="0" indent="0">
              <a:buNone/>
            </a:pPr>
            <a:r>
              <a:rPr lang="en-US" sz="2200">
                <a:latin typeface="Times New Roman" panose="02020603050405020304" pitchFamily="18" charset="0"/>
                <a:cs typeface="Times New Roman" panose="02020603050405020304" pitchFamily="18" charset="0"/>
              </a:rPr>
              <a:t>- Lưu và đặt tên bản nhạc để dễ quản lí</a:t>
            </a:r>
          </a:p>
          <a:p>
            <a:endParaRPr lang="en-US"/>
          </a:p>
        </p:txBody>
      </p:sp>
    </p:spTree>
    <p:extLst>
      <p:ext uri="{BB962C8B-B14F-4D97-AF65-F5344CB8AC3E}">
        <p14:creationId xmlns:p14="http://schemas.microsoft.com/office/powerpoint/2010/main" val="6592749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Hướng Dẫn Tạo Slide Thuyết Trình Tự Động Với Gamma AI Cho Người Mới Bắt Đầu">
            <a:extLst>
              <a:ext uri="{FF2B5EF4-FFF2-40B4-BE49-F238E27FC236}">
                <a16:creationId xmlns:a16="http://schemas.microsoft.com/office/drawing/2014/main" id="{99B3AAB6-98AF-B182-8FEF-CDC4C3C20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353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A749DE59-218D-EF81-A4B5-88967E90C5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867238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E6FEB9D-9551-48BE-92A8-27217A4150A2}"/>
              </a:ext>
            </a:extLst>
          </p:cNvPr>
          <p:cNvSpPr>
            <a:spLocks noGrp="1"/>
          </p:cNvSpPr>
          <p:nvPr>
            <p:ph idx="1"/>
          </p:nvPr>
        </p:nvSpPr>
        <p:spPr>
          <a:xfrm>
            <a:off x="6434608" y="2825931"/>
            <a:ext cx="5458838" cy="4192520"/>
          </a:xfrm>
        </p:spPr>
        <p:txBody>
          <a:bodyPr>
            <a:normAutofit/>
          </a:bodyPr>
          <a:lstStyle/>
          <a:p>
            <a:pPr marL="0" lvl="0" indent="0">
              <a:buNone/>
            </a:pPr>
            <a:r>
              <a:rPr lang="en-US" b="1">
                <a:latin typeface="Times New Roman" panose="02020603050405020304" pitchFamily="18" charset="0"/>
                <a:cs typeface="Times New Roman" panose="02020603050405020304" pitchFamily="18" charset="0"/>
              </a:rPr>
              <a:t>I. Khái niệm </a:t>
            </a:r>
            <a:endParaRPr lang="en-US">
              <a:latin typeface="Times New Roman" panose="02020603050405020304" pitchFamily="18" charset="0"/>
              <a:cs typeface="Times New Roman" panose="02020603050405020304" pitchFamily="18" charset="0"/>
            </a:endParaRPr>
          </a:p>
          <a:p>
            <a:pPr marL="0" lvl="0" indent="0">
              <a:buNone/>
            </a:pPr>
            <a:r>
              <a:rPr lang="en-US">
                <a:latin typeface="Times New Roman" panose="02020603050405020304" pitchFamily="18" charset="0"/>
                <a:cs typeface="Times New Roman" panose="02020603050405020304" pitchFamily="18" charset="0"/>
              </a:rPr>
              <a:t>-Gamma App AI là một công cụ hỗ trợ người dùng tạo bài thuyết trình, ghi chú, tóm tắt và tài liệu hấp dẫn. Công cụ này sử dụng trí tuệ nhân tạo (AI) để tự động hóa các tác vụ như tạo slide, thiết kế bố cục, chèn hình ảnh và video, và thêm hiệu ứng.</a:t>
            </a:r>
          </a:p>
          <a:p>
            <a:pPr marL="0" indent="0">
              <a:buNone/>
            </a:pPr>
            <a:endParaRPr lang="en-US"/>
          </a:p>
        </p:txBody>
      </p:sp>
      <p:pic>
        <p:nvPicPr>
          <p:cNvPr id="7170" name="Picture 2" descr="Gamma AI là một bước đột phá cho các doanh nghiệp hiện đại">
            <a:extLst>
              <a:ext uri="{FF2B5EF4-FFF2-40B4-BE49-F238E27FC236}">
                <a16:creationId xmlns:a16="http://schemas.microsoft.com/office/drawing/2014/main" id="{A4E4CB8B-92B0-1A48-4C13-BADD7337C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9" y="434162"/>
            <a:ext cx="6537327"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5608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The Best Alternative to Gamma | Presentations.AI">
            <a:extLst>
              <a:ext uri="{FF2B5EF4-FFF2-40B4-BE49-F238E27FC236}">
                <a16:creationId xmlns:a16="http://schemas.microsoft.com/office/drawing/2014/main" id="{A0F7D9D4-17CF-AA7A-0C7A-EA92A0154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92" r="29610" b="3"/>
          <a:stretch>
            <a:fillRect/>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83B7C59-30CB-9626-E669-20DAEA7BBC2D}"/>
              </a:ext>
            </a:extLst>
          </p:cNvPr>
          <p:cNvSpPr>
            <a:spLocks noGrp="1"/>
          </p:cNvSpPr>
          <p:nvPr>
            <p:ph idx="1"/>
          </p:nvPr>
        </p:nvSpPr>
        <p:spPr>
          <a:xfrm>
            <a:off x="6410793" y="850303"/>
            <a:ext cx="5613397" cy="6007697"/>
          </a:xfrm>
        </p:spPr>
        <p:txBody>
          <a:bodyPr>
            <a:normAutofit/>
          </a:bodyPr>
          <a:lstStyle/>
          <a:p>
            <a:pPr marL="0" lvl="0" indent="0">
              <a:buNone/>
            </a:pPr>
            <a:r>
              <a:rPr lang="en-US" sz="2400" b="1">
                <a:latin typeface="Times New Roman" panose="02020603050405020304" pitchFamily="18" charset="0"/>
                <a:cs typeface="Times New Roman" panose="02020603050405020304" pitchFamily="18" charset="0"/>
              </a:rPr>
              <a:t>II. Cách thức hoạt động </a:t>
            </a:r>
            <a:endParaRPr lang="en-US" sz="2400">
              <a:latin typeface="Times New Roman" panose="02020603050405020304" pitchFamily="18" charset="0"/>
              <a:cs typeface="Times New Roman" panose="02020603050405020304" pitchFamily="18" charset="0"/>
            </a:endParaRPr>
          </a:p>
          <a:p>
            <a:pPr marL="0" lvl="0" indent="0">
              <a:buNone/>
            </a:pPr>
            <a:r>
              <a:rPr lang="en-US" sz="2400">
                <a:latin typeface="Times New Roman" panose="02020603050405020304" pitchFamily="18" charset="0"/>
                <a:cs typeface="Times New Roman" panose="02020603050405020304" pitchFamily="18" charset="0"/>
              </a:rPr>
              <a:t>1. Quy trình xử lý ngôn ngữ tự nhiên (NLP)</a:t>
            </a:r>
          </a:p>
          <a:p>
            <a:pPr marL="0" indent="0">
              <a:buNone/>
            </a:pPr>
            <a:r>
              <a:rPr lang="en-US" sz="2400">
                <a:latin typeface="Times New Roman" panose="02020603050405020304" pitchFamily="18" charset="0"/>
                <a:cs typeface="Times New Roman" panose="02020603050405020304" pitchFamily="18" charset="0"/>
              </a:rPr>
              <a:t>+Khi bạn nhập một chủ đề hoặc một bản mô tả (prompt), AI của Gamma (dựa trên các mô hình ngôn ngữ lớn như GPT-4) sẽ thực hiện:</a:t>
            </a:r>
          </a:p>
          <a:p>
            <a:pPr marL="0" lvl="0" indent="0" fontAlgn="base">
              <a:buNone/>
            </a:pPr>
            <a:r>
              <a:rPr lang="en-US" sz="2400">
                <a:latin typeface="Times New Roman" panose="02020603050405020304" pitchFamily="18" charset="0"/>
                <a:cs typeface="Times New Roman" panose="02020603050405020304" pitchFamily="18" charset="0"/>
              </a:rPr>
              <a:t>+Phân tích ý tưởng: Hiểu ngữ cảnh và mục tiêu của người dùng.</a:t>
            </a:r>
          </a:p>
          <a:p>
            <a:pPr marL="0" lvl="0" indent="0" fontAlgn="base">
              <a:buNone/>
            </a:pPr>
            <a:r>
              <a:rPr lang="en-US" sz="2400">
                <a:latin typeface="Times New Roman" panose="02020603050405020304" pitchFamily="18" charset="0"/>
                <a:cs typeface="Times New Roman" panose="02020603050405020304" pitchFamily="18" charset="0"/>
              </a:rPr>
              <a:t>+Lập dàn ý (Outlining): Tự động chia nhỏ chủ đề thành các phần logic (Ví dụ: Giới thiệu, Thách thức, Giải pháp, Kết luận).</a:t>
            </a:r>
          </a:p>
          <a:p>
            <a:pPr marL="0" lvl="0" indent="0" fontAlgn="base">
              <a:buNone/>
            </a:pPr>
            <a:r>
              <a:rPr lang="en-US" sz="2400">
                <a:latin typeface="Times New Roman" panose="02020603050405020304" pitchFamily="18" charset="0"/>
                <a:cs typeface="Times New Roman" panose="02020603050405020304" pitchFamily="18" charset="0"/>
              </a:rPr>
              <a:t>+Sáng tạo nội dung: Viết văn bản chi tiết cho từng trang slide dựa trên dàn ý đã lập.</a:t>
            </a:r>
          </a:p>
          <a:p>
            <a:pPr marL="0" indent="0" fontAlgn="base">
              <a:buNone/>
            </a:pPr>
            <a:endParaRPr lang="en-US" sz="1800"/>
          </a:p>
        </p:txBody>
      </p:sp>
    </p:spTree>
    <p:extLst>
      <p:ext uri="{BB962C8B-B14F-4D97-AF65-F5344CB8AC3E}">
        <p14:creationId xmlns:p14="http://schemas.microsoft.com/office/powerpoint/2010/main" val="2681407126"/>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6DA8F25-0817-7F95-6BDD-F9EA77CBB7F2}"/>
              </a:ext>
            </a:extLst>
          </p:cNvPr>
          <p:cNvPicPr>
            <a:picLocks noChangeAspect="1"/>
          </p:cNvPicPr>
          <p:nvPr/>
        </p:nvPicPr>
        <p:blipFill>
          <a:blip r:embed="rId2">
            <a:alphaModFix amt="85000"/>
          </a:blip>
          <a:srcRect l="7140" r="8261"/>
          <a:stretch>
            <a:fillRect/>
          </a:stretch>
        </p:blipFill>
        <p:spPr>
          <a:xfrm>
            <a:off x="134279" y="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0E0532-4C5C-4835-B750-A2EA63F9D9F1}"/>
              </a:ext>
            </a:extLst>
          </p:cNvPr>
          <p:cNvSpPr>
            <a:spLocks noGrp="1"/>
          </p:cNvSpPr>
          <p:nvPr>
            <p:ph idx="1"/>
          </p:nvPr>
        </p:nvSpPr>
        <p:spPr>
          <a:xfrm>
            <a:off x="5943600" y="404734"/>
            <a:ext cx="6114121" cy="6132544"/>
          </a:xfrm>
        </p:spPr>
        <p:txBody>
          <a:bodyPr>
            <a:normAutofit fontScale="92500" lnSpcReduction="20000"/>
          </a:bodyPr>
          <a:lstStyle/>
          <a:p>
            <a:pPr marL="0" lvl="0" indent="0">
              <a:buNone/>
            </a:pPr>
            <a:r>
              <a:rPr lang="en-US" sz="2300">
                <a:latin typeface="Times New Roman" panose="02020603050405020304" pitchFamily="18" charset="0"/>
                <a:cs typeface="Times New Roman" panose="02020603050405020304" pitchFamily="18" charset="0"/>
              </a:rPr>
              <a:t>2. Hệ thống thiết kế thông minh (AI Design Engine)</a:t>
            </a:r>
          </a:p>
          <a:p>
            <a:pPr marL="0" indent="0">
              <a:buNone/>
            </a:pPr>
            <a:r>
              <a:rPr lang="en-US" sz="2300">
                <a:latin typeface="Times New Roman" panose="02020603050405020304" pitchFamily="18" charset="0"/>
                <a:cs typeface="Times New Roman" panose="02020603050405020304" pitchFamily="18" charset="0"/>
              </a:rPr>
              <a:t>-Điểm khác biệt của Gamma là khả năng "hiểu" bố cục thiết kế mà không cần kéo thả phức tạp:</a:t>
            </a:r>
          </a:p>
          <a:p>
            <a:pPr marL="0" lvl="0" indent="0">
              <a:buNone/>
            </a:pPr>
            <a:r>
              <a:rPr lang="en-US" sz="2300">
                <a:latin typeface="Times New Roman" panose="02020603050405020304" pitchFamily="18" charset="0"/>
                <a:cs typeface="Times New Roman" panose="02020603050405020304" pitchFamily="18" charset="0"/>
              </a:rPr>
              <a:t>-Chuyển đổi linh hoạt: Gamma không sử dụng các khung cố định như PowerPoint truyền thống. Nó sử dụng các "khối" (blocks) có thể tự động co giãn và sắp xếp lại để phù hợp với nội dung.</a:t>
            </a:r>
          </a:p>
          <a:p>
            <a:pPr marL="0" lvl="0" indent="0">
              <a:buNone/>
            </a:pPr>
            <a:r>
              <a:rPr lang="en-US" sz="2300">
                <a:latin typeface="Times New Roman" panose="02020603050405020304" pitchFamily="18" charset="0"/>
                <a:cs typeface="Times New Roman" panose="02020603050405020304" pitchFamily="18" charset="0"/>
              </a:rPr>
              <a:t>-Phối màu và Font chữ: Dựa trên chủ đề bạn chọn, AI sẽ áp dụng các bộ nhận diện hình ảnh đồng nhất trên toàn bộ ấn phẩm.</a:t>
            </a:r>
          </a:p>
          <a:p>
            <a:pPr marL="0" lvl="0" indent="0">
              <a:buNone/>
            </a:pPr>
            <a:r>
              <a:rPr lang="en-US" sz="2300">
                <a:latin typeface="Times New Roman" panose="02020603050405020304" pitchFamily="18" charset="0"/>
                <a:cs typeface="Times New Roman" panose="02020603050405020304" pitchFamily="18" charset="0"/>
              </a:rPr>
              <a:t>3. Tìm kiếm và tích hợp hình ảnh</a:t>
            </a:r>
          </a:p>
          <a:p>
            <a:pPr marL="0" indent="0">
              <a:buNone/>
            </a:pPr>
            <a:r>
              <a:rPr lang="en-US" sz="2300">
                <a:latin typeface="Times New Roman" panose="02020603050405020304" pitchFamily="18" charset="0"/>
                <a:cs typeface="Times New Roman" panose="02020603050405020304" pitchFamily="18" charset="0"/>
              </a:rPr>
              <a:t>-Gamma không chỉ viết chữ mà còn hỗ trợ phần nhìn:</a:t>
            </a:r>
          </a:p>
          <a:p>
            <a:pPr marL="0" lvl="0" indent="0">
              <a:buNone/>
            </a:pPr>
            <a:r>
              <a:rPr lang="en-US" sz="2300">
                <a:latin typeface="Times New Roman" panose="02020603050405020304" pitchFamily="18" charset="0"/>
                <a:cs typeface="Times New Roman" panose="02020603050405020304" pitchFamily="18" charset="0"/>
              </a:rPr>
              <a:t>-Tự động tìm ảnh: AI tìm kiếm các hình ảnh liên quan từ các kho ảnh miễn phí.</a:t>
            </a:r>
          </a:p>
          <a:p>
            <a:pPr marL="0" lvl="0" indent="0" fontAlgn="base">
              <a:buNone/>
            </a:pPr>
            <a:r>
              <a:rPr lang="en-US" sz="2300">
                <a:latin typeface="Times New Roman" panose="02020603050405020304" pitchFamily="18" charset="0"/>
                <a:cs typeface="Times New Roman" panose="02020603050405020304" pitchFamily="18" charset="0"/>
              </a:rPr>
              <a:t>-Tạo ảnh bằng AI: Bạn có thể yêu cầu Gamma tự vẽ một bức ảnh mới hoàn toàn nếu không tìm thấy ảnh ưng ý.</a:t>
            </a:r>
          </a:p>
          <a:p>
            <a:pPr marL="0" lvl="0" indent="0" fontAlgn="base">
              <a:buNone/>
            </a:pPr>
            <a:r>
              <a:rPr lang="en-US" sz="2300">
                <a:latin typeface="Times New Roman" panose="02020603050405020304" pitchFamily="18" charset="0"/>
                <a:cs typeface="Times New Roman" panose="02020603050405020304" pitchFamily="18" charset="0"/>
              </a:rPr>
              <a:t>-Nhúng nội dung đa phương tiện: Cho phép chèn trực tiếp video YouTube, biểu đồ từ Google Sheets, hoặc thậm chí là các đoạn mã code.</a:t>
            </a:r>
          </a:p>
          <a:p>
            <a:pPr marL="0" lvl="0" indent="0">
              <a:buNone/>
            </a:pPr>
            <a:endParaRPr lang="en-US" sz="1700">
              <a:latin typeface="Times New Roman" panose="02020603050405020304" pitchFamily="18" charset="0"/>
              <a:cs typeface="Times New Roman" panose="02020603050405020304" pitchFamily="18" charset="0"/>
            </a:endParaRPr>
          </a:p>
          <a:p>
            <a:pPr marL="0" indent="0">
              <a:buNone/>
            </a:pPr>
            <a:endParaRPr lang="en-US" sz="1700"/>
          </a:p>
        </p:txBody>
      </p:sp>
      <p:sp>
        <p:nvSpPr>
          <p:cNvPr id="4" name="AutoShape 2" descr="Beautiful AI vs Gamma: Which Presentation Tool Is Actually Worth Using? -  Kroma">
            <a:extLst>
              <a:ext uri="{FF2B5EF4-FFF2-40B4-BE49-F238E27FC236}">
                <a16:creationId xmlns:a16="http://schemas.microsoft.com/office/drawing/2014/main" id="{5B1CB883-7A37-CA2D-DDE8-D57E18033E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Beautiful AI vs Gamma: Which Presentation Tool Is Actually Worth Using? -  Kroma">
            <a:extLst>
              <a:ext uri="{FF2B5EF4-FFF2-40B4-BE49-F238E27FC236}">
                <a16:creationId xmlns:a16="http://schemas.microsoft.com/office/drawing/2014/main" id="{EE3740B3-66AA-1E28-4769-2A829DAB35D9}"/>
              </a:ext>
            </a:extLst>
          </p:cNvPr>
          <p:cNvSpPr>
            <a:spLocks noChangeAspect="1" noChangeArrowheads="1"/>
          </p:cNvSpPr>
          <p:nvPr/>
        </p:nvSpPr>
        <p:spPr bwMode="auto">
          <a:xfrm>
            <a:off x="6095999" y="681037"/>
            <a:ext cx="3052763" cy="30527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37207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Gamma AI là gì? Cách tải và sử dụng Gamma AI thuyết trình">
            <a:extLst>
              <a:ext uri="{FF2B5EF4-FFF2-40B4-BE49-F238E27FC236}">
                <a16:creationId xmlns:a16="http://schemas.microsoft.com/office/drawing/2014/main" id="{F67A3197-8ADE-06FC-E4BA-02CC791E9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487" b="34407"/>
          <a:stretch>
            <a:fillRect/>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AC9C21E-C5F5-0BD3-5C35-33002DC88A99}"/>
              </a:ext>
            </a:extLst>
          </p:cNvPr>
          <p:cNvSpPr>
            <a:spLocks noGrp="1"/>
          </p:cNvSpPr>
          <p:nvPr>
            <p:ph idx="1"/>
          </p:nvPr>
        </p:nvSpPr>
        <p:spPr>
          <a:xfrm>
            <a:off x="209862" y="3752850"/>
            <a:ext cx="11499533" cy="2992724"/>
          </a:xfrm>
        </p:spPr>
        <p:txBody>
          <a:bodyPr anchor="ctr">
            <a:normAutofit/>
          </a:bodyPr>
          <a:lstStyle/>
          <a:p>
            <a:pPr marL="0" indent="0" fontAlgn="base">
              <a:buNone/>
            </a:pPr>
            <a:endParaRPr lang="en-US" sz="2200">
              <a:latin typeface="Times New Roman" panose="02020603050405020304" pitchFamily="18" charset="0"/>
              <a:cs typeface="Times New Roman" panose="02020603050405020304" pitchFamily="18" charset="0"/>
            </a:endParaRPr>
          </a:p>
          <a:p>
            <a:pPr marL="0" lvl="0" indent="0">
              <a:buNone/>
            </a:pPr>
            <a:r>
              <a:rPr lang="en-US" sz="2200">
                <a:latin typeface="Times New Roman" panose="02020603050405020304" pitchFamily="18" charset="0"/>
                <a:cs typeface="Times New Roman" panose="02020603050405020304" pitchFamily="18" charset="0"/>
              </a:rPr>
              <a:t>4. Khả năng tùy chỉnh hậu kỳ</a:t>
            </a:r>
          </a:p>
          <a:p>
            <a:pPr marL="0" indent="0">
              <a:buNone/>
            </a:pPr>
            <a:r>
              <a:rPr lang="en-US" sz="2200">
                <a:latin typeface="Times New Roman" panose="02020603050405020304" pitchFamily="18" charset="0"/>
                <a:cs typeface="Times New Roman" panose="02020603050405020304" pitchFamily="18" charset="0"/>
              </a:rPr>
              <a:t>-Sau khi AI tạo xong bản thảo đầu tiên, bạn có thể tương tác với "AI đi kèm" để chỉnh sửa:</a:t>
            </a:r>
          </a:p>
          <a:p>
            <a:pPr marL="0" lvl="0" indent="0" fontAlgn="base">
              <a:buNone/>
            </a:pPr>
            <a:r>
              <a:rPr lang="en-US" sz="2200">
                <a:latin typeface="Times New Roman" panose="02020603050405020304" pitchFamily="18" charset="0"/>
                <a:cs typeface="Times New Roman" panose="02020603050405020304" pitchFamily="18" charset="0"/>
              </a:rPr>
              <a:t>-Lệnh sửa đổi: Bạn có thể ra lệnh: "Hãy làm cho trang này trông chuyên nghiệp hơn" hoặc "Thêm một biểu đồ so sánh vào đây".</a:t>
            </a:r>
          </a:p>
          <a:p>
            <a:pPr marL="0" lvl="0" indent="0" fontAlgn="base">
              <a:buNone/>
            </a:pPr>
            <a:r>
              <a:rPr lang="en-US" sz="2200">
                <a:latin typeface="Times New Roman" panose="02020603050405020304" pitchFamily="18" charset="0"/>
                <a:cs typeface="Times New Roman" panose="02020603050405020304" pitchFamily="18" charset="0"/>
              </a:rPr>
              <a:t>-Chỉnh sửa trực tiếp: Bạn vẫn có toàn quyền thay đổi văn bản, thay ảnh hoặc đổi màu sắc như các phần mềm thiết kế thông thường.</a:t>
            </a:r>
          </a:p>
          <a:p>
            <a:pPr marL="0" indent="0">
              <a:buNone/>
            </a:pPr>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7174792"/>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720F15-4A34-97DD-AEEE-E6B4737CA606}"/>
              </a:ext>
            </a:extLst>
          </p:cNvPr>
          <p:cNvPicPr>
            <a:picLocks noGrp="1" noChangeAspect="1"/>
          </p:cNvPicPr>
          <p:nvPr>
            <p:ph idx="1"/>
          </p:nvPr>
        </p:nvPicPr>
        <p:blipFill>
          <a:blip r:embed="rId2"/>
          <a:srcRect r="6616"/>
          <a:stretch>
            <a:fillRect/>
          </a:stretch>
        </p:blipFill>
        <p:spPr>
          <a:xfrm>
            <a:off x="-659568" y="134911"/>
            <a:ext cx="12198588" cy="6857990"/>
          </a:xfrm>
          <a:prstGeom prst="rect">
            <a:avLst/>
          </a:prstGeom>
        </p:spPr>
      </p:pic>
    </p:spTree>
    <p:extLst>
      <p:ext uri="{BB962C8B-B14F-4D97-AF65-F5344CB8AC3E}">
        <p14:creationId xmlns:p14="http://schemas.microsoft.com/office/powerpoint/2010/main" val="33269630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5339DF-636E-108C-DEF2-BCF334037A26}"/>
              </a:ext>
            </a:extLst>
          </p:cNvPr>
          <p:cNvSpPr>
            <a:spLocks noGrp="1"/>
          </p:cNvSpPr>
          <p:nvPr>
            <p:ph idx="1"/>
          </p:nvPr>
        </p:nvSpPr>
        <p:spPr>
          <a:xfrm>
            <a:off x="341376" y="296674"/>
            <a:ext cx="5907024" cy="6119116"/>
          </a:xfrm>
        </p:spPr>
        <p:txBody>
          <a:bodyPr anchor="t">
            <a:normAutofit/>
          </a:bodyPr>
          <a:lstStyle/>
          <a:p>
            <a:pPr marL="0" lvl="0" indent="0">
              <a:buNone/>
            </a:pPr>
            <a:r>
              <a:rPr lang="en-US" sz="2100" b="1">
                <a:solidFill>
                  <a:schemeClr val="tx2"/>
                </a:solidFill>
                <a:latin typeface="Times New Roman" panose="02020603050405020304" pitchFamily="18" charset="0"/>
                <a:cs typeface="Times New Roman" panose="02020603050405020304" pitchFamily="18" charset="0"/>
              </a:rPr>
              <a:t>III. Các chức năng chính</a:t>
            </a:r>
            <a:endParaRPr lang="en-US" sz="2100">
              <a:solidFill>
                <a:schemeClr val="tx2"/>
              </a:solidFill>
              <a:latin typeface="Times New Roman" panose="02020603050405020304" pitchFamily="18" charset="0"/>
              <a:cs typeface="Times New Roman" panose="02020603050405020304" pitchFamily="18" charset="0"/>
            </a:endParaRPr>
          </a:p>
          <a:p>
            <a:pPr marL="0" lvl="0" indent="0">
              <a:buNone/>
            </a:pPr>
            <a:r>
              <a:rPr lang="en-US" sz="2100">
                <a:solidFill>
                  <a:schemeClr val="tx2"/>
                </a:solidFill>
                <a:latin typeface="Times New Roman" panose="02020603050405020304" pitchFamily="18" charset="0"/>
                <a:cs typeface="Times New Roman" panose="02020603050405020304" pitchFamily="18" charset="0"/>
              </a:rPr>
              <a:t>- Tạo slide tự động: Gamma App AI có thể tự động tạo slide dựa trên nội dung của người dùng. Người dùng chỉ cần cung cấp cho Gamma App AI một chủ đề, và công cụ sẽ tự động tạo ra một bài thuyết trình với các slide đẹp mắt và hấp dẫn.</a:t>
            </a:r>
          </a:p>
          <a:p>
            <a:pPr marL="0" lvl="0" indent="0">
              <a:buNone/>
            </a:pPr>
            <a:r>
              <a:rPr lang="en-US" sz="2100">
                <a:solidFill>
                  <a:schemeClr val="tx2"/>
                </a:solidFill>
                <a:latin typeface="Times New Roman" panose="02020603050405020304" pitchFamily="18" charset="0"/>
                <a:cs typeface="Times New Roman" panose="02020603050405020304" pitchFamily="18" charset="0"/>
              </a:rPr>
              <a:t>- Thiết kế bố cục: Gamma App AI có thể giúp người dùng thiết kế bố cục cho bài thuyết trình của mình. Người dùng có thể chọn từ nhiều mẫu bố cục khác nhau, hoặc tạo bố cục của riêng mình.</a:t>
            </a:r>
          </a:p>
          <a:p>
            <a:pPr marL="0" lvl="0" indent="0">
              <a:buNone/>
            </a:pPr>
            <a:r>
              <a:rPr lang="en-US" sz="2100">
                <a:solidFill>
                  <a:schemeClr val="tx2"/>
                </a:solidFill>
                <a:latin typeface="Times New Roman" panose="02020603050405020304" pitchFamily="18" charset="0"/>
                <a:cs typeface="Times New Roman" panose="02020603050405020304" pitchFamily="18" charset="0"/>
              </a:rPr>
              <a:t>- Chèn hình ảnh và video: Gamma App AI có thể giúp người dùng chèn hình ảnh và video vào bài thuyết trình của mình. Người dùng có thể tải lên hình ảnh và video từ máy tính của mình, hoặc tìm kiếm trên internet.</a:t>
            </a:r>
          </a:p>
          <a:p>
            <a:pPr marL="0" lvl="0" indent="0">
              <a:buNone/>
            </a:pPr>
            <a:r>
              <a:rPr lang="en-US" sz="2100">
                <a:solidFill>
                  <a:schemeClr val="tx2"/>
                </a:solidFill>
                <a:latin typeface="Times New Roman" panose="02020603050405020304" pitchFamily="18" charset="0"/>
                <a:cs typeface="Times New Roman" panose="02020603050405020304" pitchFamily="18" charset="0"/>
              </a:rPr>
              <a:t>- Thêm hiệu ứng: Gamma App AI có thể giúp người dùng thêm hiệu ứng vào bài thuyết trình của mình. Người dùng có thể chọn từ nhiều hiệu ứng khác nhau, hoặc tạo hiệu ứng của riêng mình.</a:t>
            </a:r>
          </a:p>
          <a:p>
            <a:pPr marL="0" indent="0">
              <a:buNone/>
            </a:pPr>
            <a:endParaRPr lang="en-US" sz="2100">
              <a:solidFill>
                <a:schemeClr val="tx2"/>
              </a:solidFill>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4" name="Freeform: Shape 2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7063DFA-8CDF-A06D-F71B-2333964CACB9}"/>
              </a:ext>
            </a:extLst>
          </p:cNvPr>
          <p:cNvPicPr>
            <a:picLocks noChangeAspect="1"/>
          </p:cNvPicPr>
          <p:nvPr/>
        </p:nvPicPr>
        <p:blipFill>
          <a:blip r:embed="rId2"/>
          <a:srcRect l="41101" r="8785"/>
          <a:stretch>
            <a:fillRect/>
          </a:stretch>
        </p:blipFill>
        <p:spPr>
          <a:xfrm>
            <a:off x="7708392" y="1737991"/>
            <a:ext cx="4142232" cy="4305561"/>
          </a:xfrm>
          <a:prstGeom prst="rect">
            <a:avLst/>
          </a:prstGeom>
        </p:spPr>
      </p:pic>
      <p:sp>
        <p:nvSpPr>
          <p:cNvPr id="4" name="AutoShape 2" descr="Gamma AI là gì? Cách tạo slide chuyên nghiệp chỉ trong vài phút">
            <a:extLst>
              <a:ext uri="{FF2B5EF4-FFF2-40B4-BE49-F238E27FC236}">
                <a16:creationId xmlns:a16="http://schemas.microsoft.com/office/drawing/2014/main" id="{885DB503-7E4F-B612-BA00-DAE74E2B5B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640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3" name="Rectangle 11272">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266" name="Picture 2" descr="Gamma PowerPoint AI là gì? Trình tạo Silde tự động siêu dễ">
            <a:extLst>
              <a:ext uri="{FF2B5EF4-FFF2-40B4-BE49-F238E27FC236}">
                <a16:creationId xmlns:a16="http://schemas.microsoft.com/office/drawing/2014/main" id="{357AD53D-2D87-33D7-4489-DC4ADBF995B7}"/>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A868296-7010-7F27-F04B-4614FDD163B5}"/>
              </a:ext>
            </a:extLst>
          </p:cNvPr>
          <p:cNvSpPr>
            <a:spLocks noGrp="1"/>
          </p:cNvSpPr>
          <p:nvPr>
            <p:ph idx="1"/>
          </p:nvPr>
        </p:nvSpPr>
        <p:spPr>
          <a:xfrm>
            <a:off x="299804" y="179883"/>
            <a:ext cx="11889148" cy="6475750"/>
          </a:xfrm>
        </p:spPr>
        <p:txBody>
          <a:bodyPr anchor="ctr">
            <a:normAutofit/>
          </a:bodyPr>
          <a:lstStyle/>
          <a:p>
            <a:pPr marL="0" lvl="0" indent="0">
              <a:buNone/>
            </a:pPr>
            <a:r>
              <a:rPr lang="en-US" sz="1800" b="1">
                <a:solidFill>
                  <a:srgbClr val="FFFFFF"/>
                </a:solidFill>
                <a:latin typeface="Times New Roman" panose="02020603050405020304" pitchFamily="18" charset="0"/>
                <a:cs typeface="Times New Roman" panose="02020603050405020304" pitchFamily="18" charset="0"/>
              </a:rPr>
              <a:t>IV. Ưu và nhược điểm </a:t>
            </a:r>
            <a:endParaRPr lang="en-US" sz="1800">
              <a:solidFill>
                <a:srgbClr val="FFFFFF"/>
              </a:solidFill>
              <a:latin typeface="Times New Roman" panose="02020603050405020304" pitchFamily="18" charset="0"/>
              <a:cs typeface="Times New Roman" panose="02020603050405020304" pitchFamily="18" charset="0"/>
            </a:endParaRPr>
          </a:p>
          <a:p>
            <a:pPr marL="0" lvl="0" indent="0">
              <a:buNone/>
            </a:pPr>
            <a:r>
              <a:rPr lang="en-US" sz="1800">
                <a:solidFill>
                  <a:srgbClr val="FFFFFF"/>
                </a:solidFill>
                <a:latin typeface="Times New Roman" panose="02020603050405020304" pitchFamily="18" charset="0"/>
                <a:cs typeface="Times New Roman" panose="02020603050405020304" pitchFamily="18" charset="0"/>
              </a:rPr>
              <a:t>-Ưu điểm</a:t>
            </a:r>
          </a:p>
          <a:p>
            <a:pPr marL="0" indent="0">
              <a:buNone/>
            </a:pPr>
            <a:r>
              <a:rPr lang="en-US" sz="1800">
                <a:solidFill>
                  <a:srgbClr val="FFFFFF"/>
                </a:solidFill>
                <a:latin typeface="Times New Roman" panose="02020603050405020304" pitchFamily="18" charset="0"/>
                <a:cs typeface="Times New Roman" panose="02020603050405020304" pitchFamily="18" charset="0"/>
              </a:rPr>
              <a:t>+ Tiết kiệm thời gian: Có thể giúp người dùng tiết kiệm thời gian bằng cách tự động hóa các tác vụ như tạo slide, thiết kế bố cục, chèn hình ảnh và video, và thêm hiệu ứng.</a:t>
            </a:r>
          </a:p>
          <a:p>
            <a:pPr marL="0" indent="0">
              <a:buNone/>
            </a:pPr>
            <a:r>
              <a:rPr lang="en-US" sz="1800">
                <a:solidFill>
                  <a:srgbClr val="FFFFFF"/>
                </a:solidFill>
                <a:latin typeface="Times New Roman" panose="02020603050405020304" pitchFamily="18" charset="0"/>
                <a:cs typeface="Times New Roman" panose="02020603050405020304" pitchFamily="18" charset="0"/>
              </a:rPr>
              <a:t>+ Tạo ra các bài thuyết trình chất lượng cao hơn: Có thể giúp người dùng tạo ra các bài thuyết trình chất lượng cao hơn bằng cách cung cấp cho họ các công cụ và tính năng cần thiết để tạo ra các bài thuyết trình đẹp mắt và hấp dẫn.</a:t>
            </a:r>
          </a:p>
          <a:p>
            <a:pPr marL="0" indent="0">
              <a:buNone/>
            </a:pPr>
            <a:r>
              <a:rPr lang="en-US" sz="1800">
                <a:solidFill>
                  <a:srgbClr val="FFFFFF"/>
                </a:solidFill>
                <a:latin typeface="Times New Roman" panose="02020603050405020304" pitchFamily="18" charset="0"/>
                <a:cs typeface="Times New Roman" panose="02020603050405020304" pitchFamily="18" charset="0"/>
              </a:rPr>
              <a:t>+ Dễ sử dụng: Gamma App AI rất dễ sử dụng, ngay cả đối với những người không có kiến thức về thiết kế bài thuyết trình.</a:t>
            </a:r>
          </a:p>
          <a:p>
            <a:pPr marL="0" indent="0">
              <a:buNone/>
            </a:pPr>
            <a:r>
              <a:rPr lang="en-US" sz="1800">
                <a:solidFill>
                  <a:srgbClr val="FFFFFF"/>
                </a:solidFill>
                <a:latin typeface="Times New Roman" panose="02020603050405020304" pitchFamily="18" charset="0"/>
                <a:cs typeface="Times New Roman" panose="02020603050405020304" pitchFamily="18" charset="0"/>
              </a:rPr>
              <a:t>+ Tích hợp với các công cụ khác:Gamma App AI có thể được tích hợp với các công cụ khác như Microsoft Office, Google Docs, và Slides. Điều này giúp người dùng có thể dễ dàng tạo và chia sẻ các bài thuyết trình của mình với những người khác.</a:t>
            </a:r>
          </a:p>
          <a:p>
            <a:pPr marL="0" indent="0">
              <a:buNone/>
            </a:pPr>
            <a:r>
              <a:rPr lang="en-US" sz="1800">
                <a:solidFill>
                  <a:srgbClr val="FFFFFF"/>
                </a:solidFill>
                <a:latin typeface="Times New Roman" panose="02020603050405020304" pitchFamily="18" charset="0"/>
                <a:cs typeface="Times New Roman" panose="02020603050405020304" pitchFamily="18" charset="0"/>
              </a:rPr>
              <a:t>+ Tính năng cộng tác: Tính năng cộng tác cho phép người dùng cùng nhau làm việc trên một bài thuyết trình. Điều này rất hữu ích cho các nhóm làm việc hoặc các lớp học.</a:t>
            </a:r>
          </a:p>
          <a:p>
            <a:pPr marL="0" indent="0">
              <a:buNone/>
            </a:pPr>
            <a:r>
              <a:rPr lang="en-US" sz="1800">
                <a:solidFill>
                  <a:srgbClr val="FFFFFF"/>
                </a:solidFill>
                <a:latin typeface="Times New Roman" panose="02020603050405020304" pitchFamily="18" charset="0"/>
                <a:cs typeface="Times New Roman" panose="02020603050405020304" pitchFamily="18" charset="0"/>
              </a:rPr>
              <a:t>+ Tính năng bảo mật: Tool có tính năng bảo mật giúp người dùng bảo vệ các bài thuyết trình của mình khỏi bị truy cập trái phép.</a:t>
            </a:r>
          </a:p>
          <a:p>
            <a:pPr marL="0" lvl="0" indent="0">
              <a:buNone/>
            </a:pPr>
            <a:r>
              <a:rPr lang="en-US" sz="1800">
                <a:solidFill>
                  <a:srgbClr val="FFFFFF"/>
                </a:solidFill>
                <a:latin typeface="Times New Roman" panose="02020603050405020304" pitchFamily="18" charset="0"/>
                <a:cs typeface="Times New Roman" panose="02020603050405020304" pitchFamily="18" charset="0"/>
              </a:rPr>
              <a:t>-Nhược điểm</a:t>
            </a:r>
          </a:p>
          <a:p>
            <a:pPr marL="0" indent="0">
              <a:buNone/>
            </a:pPr>
            <a:r>
              <a:rPr lang="en-US" sz="1800">
                <a:solidFill>
                  <a:srgbClr val="FFFFFF"/>
                </a:solidFill>
                <a:latin typeface="Times New Roman" panose="02020603050405020304" pitchFamily="18" charset="0"/>
                <a:cs typeface="Times New Roman" panose="02020603050405020304" pitchFamily="18" charset="0"/>
              </a:rPr>
              <a:t>+ Giá cả: Hiện tại đang là một công cụ trả phí. Bản miễn phí có giới hạn số lượng “credit” để tạo bài</a:t>
            </a:r>
          </a:p>
          <a:p>
            <a:pPr marL="0" indent="0">
              <a:buNone/>
            </a:pPr>
            <a:r>
              <a:rPr lang="en-US" sz="1800">
                <a:solidFill>
                  <a:srgbClr val="FFFFFF"/>
                </a:solidFill>
                <a:latin typeface="Times New Roman" panose="02020603050405020304" pitchFamily="18" charset="0"/>
                <a:cs typeface="Times New Roman" panose="02020603050405020304" pitchFamily="18" charset="0"/>
              </a:rPr>
              <a:t>+ Hạn chế về tính năng: Do là 1 công cụ mới và vẫn đang trong quá trình phát triển. Do đó, công cụ này vẫn còn một số hạn chế về tính năng. Tuy nhiên, Gamma App AI đang không ngừng được cập nhật và cải thiện các tính năng mới.</a:t>
            </a:r>
          </a:p>
          <a:p>
            <a:pPr marL="0" indent="0">
              <a:buNone/>
            </a:pPr>
            <a:r>
              <a:rPr lang="en-US" sz="1800">
                <a:solidFill>
                  <a:srgbClr val="FFFFFF"/>
                </a:solidFill>
                <a:latin typeface="Times New Roman" panose="02020603050405020304" pitchFamily="18" charset="0"/>
                <a:cs typeface="Times New Roman" panose="02020603050405020304" pitchFamily="18" charset="0"/>
              </a:rPr>
              <a:t>+ Tính độc bản: Các mẫu thiết kế có thể bị lặp lại nếu không tuỳ chỉnh kỹ, cần kiểm chứng lại nội dung AI cung cấp.</a:t>
            </a:r>
          </a:p>
          <a:p>
            <a:pPr marL="0" indent="0">
              <a:buNone/>
            </a:pPr>
            <a:endParaRPr lang="en-US" sz="1100">
              <a:solidFill>
                <a:srgbClr val="FFFFFF"/>
              </a:solidFill>
            </a:endParaRPr>
          </a:p>
        </p:txBody>
      </p:sp>
    </p:spTree>
    <p:extLst>
      <p:ext uri="{BB962C8B-B14F-4D97-AF65-F5344CB8AC3E}">
        <p14:creationId xmlns:p14="http://schemas.microsoft.com/office/powerpoint/2010/main" val="40497801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Gamma AI Là Gì? Ưu Điểm Vượt Trội Của Gamma AI">
            <a:extLst>
              <a:ext uri="{FF2B5EF4-FFF2-40B4-BE49-F238E27FC236}">
                <a16:creationId xmlns:a16="http://schemas.microsoft.com/office/drawing/2014/main" id="{861DA7D8-A7AC-5343-6FE3-535A90A8D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213" r="13762"/>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21" name="Rectangle 133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4055496-8077-92C8-296A-DAB1604132E5}"/>
              </a:ext>
            </a:extLst>
          </p:cNvPr>
          <p:cNvSpPr>
            <a:spLocks noGrp="1"/>
          </p:cNvSpPr>
          <p:nvPr>
            <p:ph idx="1"/>
          </p:nvPr>
        </p:nvSpPr>
        <p:spPr>
          <a:xfrm>
            <a:off x="6790544" y="119920"/>
            <a:ext cx="5171607" cy="6490741"/>
          </a:xfrm>
        </p:spPr>
        <p:txBody>
          <a:bodyPr>
            <a:normAutofit/>
          </a:bodyPr>
          <a:lstStyle/>
          <a:p>
            <a:pPr marL="0" lvl="0" indent="0">
              <a:buNone/>
            </a:pPr>
            <a:r>
              <a:rPr lang="en-US" sz="2200" b="1">
                <a:latin typeface="Times New Roman" panose="02020603050405020304" pitchFamily="18" charset="0"/>
                <a:cs typeface="Times New Roman" panose="02020603050405020304" pitchFamily="18" charset="0"/>
              </a:rPr>
              <a:t>v. Cách sử dụng </a:t>
            </a:r>
            <a:endParaRPr lang="en-US" sz="2200">
              <a:latin typeface="Times New Roman" panose="02020603050405020304" pitchFamily="18" charset="0"/>
              <a:cs typeface="Times New Roman" panose="02020603050405020304" pitchFamily="18" charset="0"/>
            </a:endParaRPr>
          </a:p>
          <a:p>
            <a:pPr marL="0" lvl="0" indent="0">
              <a:buNone/>
            </a:pPr>
            <a:r>
              <a:rPr lang="en-US" sz="2200">
                <a:latin typeface="Times New Roman" panose="02020603050405020304" pitchFamily="18" charset="0"/>
                <a:cs typeface="Times New Roman" panose="02020603050405020304" pitchFamily="18" charset="0"/>
              </a:rPr>
              <a:t>- Truy cập trang web của Gamma App AI và tạo một tài khoản.</a:t>
            </a:r>
          </a:p>
          <a:p>
            <a:pPr marL="0" lvl="0" indent="0">
              <a:buNone/>
            </a:pPr>
            <a:r>
              <a:rPr lang="en-US" sz="2200">
                <a:latin typeface="Times New Roman" panose="02020603050405020304" pitchFamily="18" charset="0"/>
                <a:cs typeface="Times New Roman" panose="02020603050405020304" pitchFamily="18" charset="0"/>
              </a:rPr>
              <a:t>- Đăng nhập vào tài khoản của bạn và nhấp vào nút “Tạo bài thuyết trình (Create new)“.</a:t>
            </a:r>
          </a:p>
          <a:p>
            <a:pPr marL="0" lvl="0" indent="0">
              <a:buNone/>
            </a:pPr>
            <a:r>
              <a:rPr lang="en-US" sz="2200">
                <a:latin typeface="Times New Roman" panose="02020603050405020304" pitchFamily="18" charset="0"/>
                <a:cs typeface="Times New Roman" panose="02020603050405020304" pitchFamily="18" charset="0"/>
              </a:rPr>
              <a:t>- Nhập định dạng cho Slide như ảnh dưới.</a:t>
            </a:r>
          </a:p>
          <a:p>
            <a:pPr marL="0" lvl="0" indent="0">
              <a:buNone/>
            </a:pPr>
            <a:r>
              <a:rPr lang="en-US" sz="2200">
                <a:latin typeface="Times New Roman" panose="02020603050405020304" pitchFamily="18" charset="0"/>
                <a:cs typeface="Times New Roman" panose="02020603050405020304" pitchFamily="18" charset="0"/>
              </a:rPr>
              <a:t>- Nhập chủ đề của bài thuyết trình vào hộp thoại.</a:t>
            </a:r>
          </a:p>
          <a:p>
            <a:pPr marL="0" lvl="0" indent="0">
              <a:buNone/>
            </a:pPr>
            <a:r>
              <a:rPr lang="en-US" sz="2200">
                <a:latin typeface="Times New Roman" panose="02020603050405020304" pitchFamily="18" charset="0"/>
                <a:cs typeface="Times New Roman" panose="02020603050405020304" pitchFamily="18" charset="0"/>
              </a:rPr>
              <a:t>- Nhấp vào nút “Tạo“.</a:t>
            </a:r>
          </a:p>
          <a:p>
            <a:pPr marL="0" lvl="0" indent="0">
              <a:buNone/>
            </a:pPr>
            <a:r>
              <a:rPr lang="en-US" sz="2200">
                <a:latin typeface="Times New Roman" panose="02020603050405020304" pitchFamily="18" charset="0"/>
                <a:cs typeface="Times New Roman" panose="02020603050405020304" pitchFamily="18" charset="0"/>
              </a:rPr>
              <a:t>- Gamma App AI sẽ tự động tạo ra một bài thuyết trình với các slide đẹp mắt và hấp dẫn.</a:t>
            </a:r>
          </a:p>
          <a:p>
            <a:pPr marL="0" lvl="0" indent="0">
              <a:buNone/>
            </a:pPr>
            <a:r>
              <a:rPr lang="en-US" sz="2200">
                <a:latin typeface="Times New Roman" panose="02020603050405020304" pitchFamily="18" charset="0"/>
                <a:cs typeface="Times New Roman" panose="02020603050405020304" pitchFamily="18" charset="0"/>
              </a:rPr>
              <a:t>- Sau khi hoàn tất bài thuyết trình của mình, có thể xuất bài thuyết trình sang định dạng PDF, PowerPoint, hoặc HTML. Cũng có thể chia sẻ bài thuyết trình của mình với những người khác bằng cách nhấp vào nút “Chia sẻ”.</a:t>
            </a:r>
          </a:p>
          <a:p>
            <a:pPr marL="0" indent="0">
              <a:buNone/>
            </a:pPr>
            <a:endParaRPr lang="en-US" sz="1300"/>
          </a:p>
        </p:txBody>
      </p:sp>
    </p:spTree>
    <p:extLst>
      <p:ext uri="{BB962C8B-B14F-4D97-AF65-F5344CB8AC3E}">
        <p14:creationId xmlns:p14="http://schemas.microsoft.com/office/powerpoint/2010/main" val="4096954123"/>
      </p:ext>
    </p:extLst>
  </p:cSld>
  <p:clrMapOvr>
    <a:masterClrMapping/>
  </p:clrMapOvr>
  <p:transition spd="slow">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7F9F47-260E-BE5F-9686-EF10E2359AC3}"/>
              </a:ext>
            </a:extLst>
          </p:cNvPr>
          <p:cNvPicPr>
            <a:picLocks noChangeAspect="1"/>
          </p:cNvPicPr>
          <p:nvPr/>
        </p:nvPicPr>
        <p:blipFill>
          <a:blip r:embed="rId2"/>
          <a:srcRect l="4274" r="6816"/>
          <a:stretch>
            <a:fillRect/>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0925D99E-5AB7-825D-2737-3BD52485CB61}"/>
              </a:ext>
            </a:extLst>
          </p:cNvPr>
          <p:cNvSpPr>
            <a:spLocks noGrp="1"/>
          </p:cNvSpPr>
          <p:nvPr>
            <p:ph idx="1"/>
          </p:nvPr>
        </p:nvSpPr>
        <p:spPr>
          <a:xfrm>
            <a:off x="6185941" y="670421"/>
            <a:ext cx="5613397" cy="6187579"/>
          </a:xfrm>
        </p:spPr>
        <p:txBody>
          <a:bodyPr>
            <a:normAutofit/>
          </a:bodyPr>
          <a:lstStyle/>
          <a:p>
            <a:pPr marL="0" lvl="0" indent="0">
              <a:buNone/>
            </a:pPr>
            <a:r>
              <a:rPr lang="en-US" sz="2200" b="1">
                <a:latin typeface="Times New Roman" panose="02020603050405020304" pitchFamily="18" charset="0"/>
                <a:cs typeface="Times New Roman" panose="02020603050405020304" pitchFamily="18" charset="0"/>
              </a:rPr>
              <a:t>VI. Mẹo sử dụng hiệu quả </a:t>
            </a:r>
            <a:endParaRPr lang="en-US" sz="2200">
              <a:latin typeface="Times New Roman" panose="02020603050405020304" pitchFamily="18" charset="0"/>
              <a:cs typeface="Times New Roman" panose="02020603050405020304" pitchFamily="18" charset="0"/>
            </a:endParaRPr>
          </a:p>
          <a:p>
            <a:pPr marL="0" lvl="0" indent="0">
              <a:buNone/>
            </a:pPr>
            <a:r>
              <a:rPr lang="en-US" sz="2200">
                <a:latin typeface="Times New Roman" panose="02020603050405020304" pitchFamily="18" charset="0"/>
                <a:cs typeface="Times New Roman" panose="02020603050405020304" pitchFamily="18" charset="0"/>
              </a:rPr>
              <a:t>- Sử dụng các từ khóa chính khi nhập chủ đề của bài thuyết trình,  giúp AI tạo ra một bài thuyết trình phù hợp với nhu cầu của bạn.</a:t>
            </a:r>
          </a:p>
          <a:p>
            <a:pPr marL="0" lvl="0" indent="0">
              <a:buNone/>
            </a:pPr>
            <a:r>
              <a:rPr lang="en-US" sz="2200">
                <a:latin typeface="Times New Roman" panose="02020603050405020304" pitchFamily="18" charset="0"/>
                <a:cs typeface="Times New Roman" panose="02020603050405020304" pitchFamily="18" charset="0"/>
              </a:rPr>
              <a:t>- Tùy chỉnh bài thuyết trình của mình bằng cách thêm hoặc xóa các slide, thay đổi nội dung của các slide, chèn hình ảnh và video, và thêm hiệu ứng.</a:t>
            </a:r>
          </a:p>
          <a:p>
            <a:pPr marL="0" lvl="0" indent="0">
              <a:buNone/>
            </a:pPr>
            <a:r>
              <a:rPr lang="en-US" sz="2200">
                <a:latin typeface="Times New Roman" panose="02020603050405020304" pitchFamily="18" charset="0"/>
                <a:cs typeface="Times New Roman" panose="02020603050405020304" pitchFamily="18" charset="0"/>
              </a:rPr>
              <a:t>- Xuất bài thuyết trình của mình sang định dạng phù hợp với nhu cầu.</a:t>
            </a:r>
          </a:p>
          <a:p>
            <a:pPr marL="0" lvl="0" indent="0">
              <a:buNone/>
            </a:pPr>
            <a:r>
              <a:rPr lang="en-US" sz="2200">
                <a:latin typeface="Times New Roman" panose="02020603050405020304" pitchFamily="18" charset="0"/>
                <a:cs typeface="Times New Roman" panose="02020603050405020304" pitchFamily="18" charset="0"/>
              </a:rPr>
              <a:t>- Chia sẻ bài thuyết trình của mình với những người khác bằng cách nhấp vào nút “Chia sẻ”.</a:t>
            </a:r>
          </a:p>
          <a:p>
            <a:endParaRPr lang="en-US" sz="1800"/>
          </a:p>
          <a:p>
            <a:pPr marL="0" indent="0">
              <a:buNone/>
            </a:pPr>
            <a:endParaRPr lang="en-US" sz="1800"/>
          </a:p>
        </p:txBody>
      </p:sp>
      <p:sp>
        <p:nvSpPr>
          <p:cNvPr id="4" name="AutoShape 2" descr="Tài khoản Gamma AI chính hãng giá tiết kiệm hơn đến -70%">
            <a:extLst>
              <a:ext uri="{FF2B5EF4-FFF2-40B4-BE49-F238E27FC236}">
                <a16:creationId xmlns:a16="http://schemas.microsoft.com/office/drawing/2014/main" id="{31920B08-F236-2BDC-8B94-83E631AB89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6092982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10" name="Picture 2" descr="Hình động cảm ơn đẹp, dễ thương tạo cảm giác nhẹ nhàng, vui vẻ">
            <a:extLst>
              <a:ext uri="{FF2B5EF4-FFF2-40B4-BE49-F238E27FC236}">
                <a16:creationId xmlns:a16="http://schemas.microsoft.com/office/drawing/2014/main" id="{1884FC57-0D30-403A-3EC3-9E7D9CEBFD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82736" y="557189"/>
            <a:ext cx="6626527" cy="46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64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8D3EF6-5C8B-A33D-5E9F-C302333D6A00}"/>
              </a:ext>
            </a:extLst>
          </p:cNvPr>
          <p:cNvPicPr>
            <a:picLocks noChangeAspect="1"/>
          </p:cNvPicPr>
          <p:nvPr/>
        </p:nvPicPr>
        <p:blipFill>
          <a:blip r:embed="rId2"/>
          <a:srcRect l="10206" r="16391"/>
          <a:stretch>
            <a:fillRect/>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2" name="Freeform: Shape 1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3320AD-7090-268C-CE62-1C417BA94179}"/>
              </a:ext>
            </a:extLst>
          </p:cNvPr>
          <p:cNvSpPr>
            <a:spLocks noGrp="1"/>
          </p:cNvSpPr>
          <p:nvPr>
            <p:ph type="title"/>
          </p:nvPr>
        </p:nvSpPr>
        <p:spPr>
          <a:xfrm>
            <a:off x="371094" y="1161288"/>
            <a:ext cx="3438144" cy="1125728"/>
          </a:xfrm>
        </p:spPr>
        <p:txBody>
          <a:bodyPr anchor="b">
            <a:normAutofit/>
          </a:bodyPr>
          <a:lstStyle/>
          <a:p>
            <a:r>
              <a:rPr lang="en-US" sz="2800"/>
              <a:t> </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767868E-C34A-7F70-5C5D-6A2CCCA089BD}"/>
              </a:ext>
            </a:extLst>
          </p:cNvPr>
          <p:cNvSpPr>
            <a:spLocks noGrp="1"/>
          </p:cNvSpPr>
          <p:nvPr>
            <p:ph idx="1"/>
          </p:nvPr>
        </p:nvSpPr>
        <p:spPr>
          <a:xfrm>
            <a:off x="371094" y="1234441"/>
            <a:ext cx="3438906" cy="4690871"/>
          </a:xfrm>
        </p:spPr>
        <p:txBody>
          <a:bodyPr anchor="t">
            <a:noAutofit/>
          </a:bodyPr>
          <a:lstStyle/>
          <a:p>
            <a:pPr marL="514350" indent="-514350">
              <a:buAutoNum type="arabicPeriod"/>
            </a:pPr>
            <a:r>
              <a:rPr lang="en-US" sz="2400">
                <a:highlight>
                  <a:srgbClr val="FFFF00"/>
                </a:highlight>
                <a:latin typeface="Times New Roman" panose="02020603050405020304" pitchFamily="18" charset="0"/>
                <a:cs typeface="Times New Roman" panose="02020603050405020304" pitchFamily="18" charset="0"/>
              </a:rPr>
              <a:t>Khái niệm</a:t>
            </a:r>
          </a:p>
          <a:p>
            <a:pPr marL="0" indent="0">
              <a:buNone/>
            </a:pPr>
            <a:r>
              <a:rPr lang="en-US" sz="2400">
                <a:latin typeface="Times New Roman" panose="02020603050405020304" pitchFamily="18" charset="0"/>
                <a:cs typeface="Times New Roman" panose="02020603050405020304" pitchFamily="18" charset="0"/>
              </a:rPr>
              <a:t>- ChatGPT là một công cụ trí tuệ nhân tạo (Artificial Intelligence – AI) do công ty OpenAI phát triển, thuộc nhóm mô hình ngôn ngữ lớn (Large Language Model). Công cụ này được thiết kế nhằm mô phỏng khả năng giao tiếp bằng ngôn ngữ tự nhiên của con người thông qua hình thức trò chuyện (chat).</a:t>
            </a:r>
          </a:p>
          <a:p>
            <a:pPr marL="0" indent="0">
              <a:buNone/>
            </a:pPr>
            <a:endParaRPr lang="en-US" sz="2400">
              <a:latin typeface="Times New Roman" panose="02020603050405020304" pitchFamily="18" charset="0"/>
              <a:cs typeface="Times New Roman" panose="02020603050405020304" pitchFamily="18" charset="0"/>
            </a:endParaRPr>
          </a:p>
        </p:txBody>
      </p:sp>
      <p:sp>
        <p:nvSpPr>
          <p:cNvPr id="4" name="AutoShape 2" descr="Hướng dẫn sử dụng ChatGPT-4o, chatbot AI thế hệ mới thông ...">
            <a:extLst>
              <a:ext uri="{FF2B5EF4-FFF2-40B4-BE49-F238E27FC236}">
                <a16:creationId xmlns:a16="http://schemas.microsoft.com/office/drawing/2014/main" id="{B7102167-B3AD-39DC-44E1-7741CEFAAE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14940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63454AB-18A8-81B0-47FF-E5C2E3AEC1FE}"/>
              </a:ext>
            </a:extLst>
          </p:cNvPr>
          <p:cNvPicPr>
            <a:picLocks noChangeAspect="1"/>
          </p:cNvPicPr>
          <p:nvPr/>
        </p:nvPicPr>
        <p:blipFill>
          <a:blip r:embed="rId2">
            <a:alphaModFix amt="60000"/>
          </a:blip>
          <a:srcRect t="10000"/>
          <a:stretch>
            <a:fillRect/>
          </a:stretch>
        </p:blipFill>
        <p:spPr>
          <a:xfrm>
            <a:off x="0" y="-2"/>
            <a:ext cx="12192001" cy="6857990"/>
          </a:xfrm>
          <a:prstGeom prst="rect">
            <a:avLst/>
          </a:prstGeom>
        </p:spPr>
      </p:pic>
      <p:sp>
        <p:nvSpPr>
          <p:cNvPr id="5" name="Title 1">
            <a:extLst>
              <a:ext uri="{FF2B5EF4-FFF2-40B4-BE49-F238E27FC236}">
                <a16:creationId xmlns:a16="http://schemas.microsoft.com/office/drawing/2014/main" id="{8AF3713A-762F-DDDF-66C2-55E1A65C4D22}"/>
              </a:ext>
            </a:extLst>
          </p:cNvPr>
          <p:cNvSpPr>
            <a:spLocks noGrp="1"/>
          </p:cNvSpPr>
          <p:nvPr>
            <p:ph idx="1"/>
          </p:nvPr>
        </p:nvSpPr>
        <p:spPr>
          <a:xfrm>
            <a:off x="1169234" y="869430"/>
            <a:ext cx="10187614" cy="4874179"/>
          </a:xfrm>
        </p:spPr>
        <p:txBody>
          <a:bodyPr>
            <a:normAutofit/>
          </a:bodyPr>
          <a:lstStyle/>
          <a:p>
            <a:pPr marL="0" indent="0">
              <a:buNone/>
            </a:pPr>
            <a:r>
              <a:rPr lang="en-US" sz="2400">
                <a:solidFill>
                  <a:srgbClr val="FFFFFF"/>
                </a:solidFill>
                <a:latin typeface="Times New Roman" panose="02020603050405020304" pitchFamily="18" charset="0"/>
                <a:cs typeface="Times New Roman" panose="02020603050405020304" pitchFamily="18" charset="0"/>
              </a:rPr>
              <a:t>II. Cách thức hoạt động của ChatGPT</a:t>
            </a:r>
          </a:p>
          <a:p>
            <a:pPr marL="0" indent="0">
              <a:buNone/>
            </a:pPr>
            <a:r>
              <a:rPr lang="en-US" sz="2400">
                <a:solidFill>
                  <a:srgbClr val="FFFFFF"/>
                </a:solidFill>
                <a:latin typeface="Times New Roman" panose="02020603050405020304" pitchFamily="18" charset="0"/>
                <a:cs typeface="Times New Roman" panose="02020603050405020304" pitchFamily="18" charset="0"/>
              </a:rPr>
              <a:t>- ChatGPT hoạt động dựa trên mô hình học sâu (Deep Learning), cụ thể là kiến trúc Transformer. Mô hình này cho phép hệ thống phân tích mối quan hệ giữa các từ trong một câu hoặc một đoạn văn, từ đó dự đoán và tạo ra chuỗi từ tiếp theo một cách hợp lý.</a:t>
            </a:r>
          </a:p>
          <a:p>
            <a:pPr marL="0" indent="0">
              <a:buNone/>
            </a:pPr>
            <a:r>
              <a:rPr lang="en-US" sz="2400">
                <a:solidFill>
                  <a:srgbClr val="FFFFFF"/>
                </a:solidFill>
                <a:latin typeface="Times New Roman" panose="02020603050405020304" pitchFamily="18" charset="0"/>
                <a:cs typeface="Times New Roman" panose="02020603050405020304" pitchFamily="18" charset="0"/>
              </a:rPr>
              <a:t>- Quá trình hoạt động của ChatGPT có thể khái quát qua ba bước chính:</a:t>
            </a:r>
          </a:p>
          <a:p>
            <a:pPr marL="0" indent="0">
              <a:buNone/>
            </a:pPr>
            <a:r>
              <a:rPr lang="en-US" sz="2400">
                <a:solidFill>
                  <a:srgbClr val="FFFFFF"/>
                </a:solidFill>
                <a:latin typeface="Times New Roman" panose="02020603050405020304" pitchFamily="18" charset="0"/>
                <a:cs typeface="Times New Roman" panose="02020603050405020304" pitchFamily="18" charset="0"/>
              </a:rPr>
              <a:t>	+ Tiếp nhận đầu vào: Người dùng nhập câu hỏi, yêu cầu hoặc mệnh lệnh bằng ngôn ngữ tự nhiên.</a:t>
            </a:r>
          </a:p>
          <a:p>
            <a:pPr marL="0" indent="0">
              <a:buNone/>
            </a:pPr>
            <a:r>
              <a:rPr lang="en-US" sz="2400">
                <a:solidFill>
                  <a:srgbClr val="FFFFFF"/>
                </a:solidFill>
                <a:latin typeface="Times New Roman" panose="02020603050405020304" pitchFamily="18" charset="0"/>
                <a:cs typeface="Times New Roman" panose="02020603050405020304" pitchFamily="18" charset="0"/>
              </a:rPr>
              <a:t>	+ Xử lý ngôn ngữ: Hệ thống phân tích ngữ nghĩa, ngữ cảnh, mục đích của câu hỏi dựa trên dữ liệu đã được huấn luyện.</a:t>
            </a:r>
          </a:p>
          <a:p>
            <a:pPr marL="0" indent="0">
              <a:buNone/>
            </a:pPr>
            <a:r>
              <a:rPr lang="en-US" sz="2400">
                <a:solidFill>
                  <a:srgbClr val="FFFFFF"/>
                </a:solidFill>
                <a:latin typeface="Times New Roman" panose="02020603050405020304" pitchFamily="18" charset="0"/>
                <a:cs typeface="Times New Roman" panose="02020603050405020304" pitchFamily="18" charset="0"/>
              </a:rPr>
              <a:t>	+ Tạo phản hồi: ChatGPT dự đoán và (tạo) câu trả lời phù hợp nhất dựa trên xác suất thống kê của ngôn ngữ.</a:t>
            </a:r>
          </a:p>
          <a:p>
            <a:endParaRPr lang="en-US" sz="1400">
              <a:solidFill>
                <a:srgbClr val="FFFFFF"/>
              </a:solidFill>
            </a:endParaRPr>
          </a:p>
        </p:txBody>
      </p:sp>
    </p:spTree>
    <p:extLst>
      <p:ext uri="{BB962C8B-B14F-4D97-AF65-F5344CB8AC3E}">
        <p14:creationId xmlns:p14="http://schemas.microsoft.com/office/powerpoint/2010/main" val="333591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A23F8E-B458-E7AB-78F0-FA191DE76909}"/>
              </a:ext>
            </a:extLst>
          </p:cNvPr>
          <p:cNvSpPr>
            <a:spLocks noGrp="1"/>
          </p:cNvSpPr>
          <p:nvPr>
            <p:ph idx="1"/>
          </p:nvPr>
        </p:nvSpPr>
        <p:spPr>
          <a:xfrm>
            <a:off x="640080" y="2872899"/>
            <a:ext cx="4243589" cy="3320668"/>
          </a:xfrm>
        </p:spPr>
        <p:txBody>
          <a:bodyPr>
            <a:normAutofit/>
          </a:bodyPr>
          <a:lstStyle/>
          <a:p>
            <a:pPr marL="0" indent="0">
              <a:buNone/>
            </a:pPr>
            <a:r>
              <a:rPr lang="en-US" sz="2200">
                <a:highlight>
                  <a:srgbClr val="FFFF00"/>
                </a:highlight>
                <a:latin typeface="Times New Roman" panose="02020603050405020304" pitchFamily="18" charset="0"/>
                <a:cs typeface="Times New Roman" panose="02020603050405020304" pitchFamily="18" charset="0"/>
              </a:rPr>
              <a:t>III. Các chức năng chính của ChatGPT</a:t>
            </a:r>
          </a:p>
          <a:p>
            <a:pPr marL="0" indent="0">
              <a:buNone/>
            </a:pPr>
            <a:r>
              <a:rPr lang="en-US" sz="2200">
                <a:latin typeface="Times New Roman" panose="02020603050405020304" pitchFamily="18" charset="0"/>
                <a:cs typeface="Times New Roman" panose="02020603050405020304" pitchFamily="18" charset="0"/>
              </a:rPr>
              <a:t>-Hỗ trợ học tập và nghiên cứu</a:t>
            </a:r>
          </a:p>
          <a:p>
            <a:pPr marL="0" indent="0">
              <a:buNone/>
            </a:pPr>
            <a:r>
              <a:rPr lang="en-US" sz="2200">
                <a:latin typeface="Times New Roman" panose="02020603050405020304" pitchFamily="18" charset="0"/>
                <a:cs typeface="Times New Roman" panose="02020603050405020304" pitchFamily="18" charset="0"/>
              </a:rPr>
              <a:t>-Soạn thảo và chỉnh sửa văn bản</a:t>
            </a:r>
          </a:p>
          <a:p>
            <a:pPr marL="0" indent="0">
              <a:buNone/>
            </a:pPr>
            <a:r>
              <a:rPr lang="en-US" sz="2200">
                <a:latin typeface="Times New Roman" panose="02020603050405020304" pitchFamily="18" charset="0"/>
                <a:cs typeface="Times New Roman" panose="02020603050405020304" pitchFamily="18" charset="0"/>
              </a:rPr>
              <a:t>-Hỗ trợ giải quyết vấn đề</a:t>
            </a:r>
          </a:p>
          <a:p>
            <a:pPr marL="0" indent="0">
              <a:buNone/>
            </a:pPr>
            <a:r>
              <a:rPr lang="en-US" sz="2200">
                <a:latin typeface="Times New Roman" panose="02020603050405020304" pitchFamily="18" charset="0"/>
                <a:cs typeface="Times New Roman" panose="02020603050405020304" pitchFamily="18" charset="0"/>
              </a:rPr>
              <a:t>-Hỗ trợ giao tiếp đa ngôn ngữ</a:t>
            </a:r>
          </a:p>
          <a:p>
            <a:pPr marL="0" indent="0">
              <a:buNone/>
            </a:pPr>
            <a:endParaRPr lang="en-US" sz="2200"/>
          </a:p>
        </p:txBody>
      </p:sp>
      <p:pic>
        <p:nvPicPr>
          <p:cNvPr id="2056" name="Picture 8">
            <a:extLst>
              <a:ext uri="{FF2B5EF4-FFF2-40B4-BE49-F238E27FC236}">
                <a16:creationId xmlns:a16="http://schemas.microsoft.com/office/drawing/2014/main" id="{5545F64E-4F03-F88D-2487-A2DF7EBBC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986" r="16823"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657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6C7383-0172-F1DE-C49D-52B01EDE09FB}"/>
              </a:ext>
            </a:extLst>
          </p:cNvPr>
          <p:cNvPicPr>
            <a:picLocks noChangeAspect="1"/>
          </p:cNvPicPr>
          <p:nvPr/>
        </p:nvPicPr>
        <p:blipFill>
          <a:blip r:embed="rId2">
            <a:alphaModFix amt="50000"/>
          </a:blip>
          <a:stretch>
            <a:fillRect/>
          </a:stretch>
        </p:blipFill>
        <p:spPr>
          <a:xfrm>
            <a:off x="-118281" y="-264085"/>
            <a:ext cx="12310281" cy="7386169"/>
          </a:xfrm>
          <a:prstGeom prst="rect">
            <a:avLst/>
          </a:prstGeom>
        </p:spPr>
      </p:pic>
      <p:sp>
        <p:nvSpPr>
          <p:cNvPr id="3" name="Content Placeholder 2">
            <a:extLst>
              <a:ext uri="{FF2B5EF4-FFF2-40B4-BE49-F238E27FC236}">
                <a16:creationId xmlns:a16="http://schemas.microsoft.com/office/drawing/2014/main" id="{8FE37165-5C11-CFD9-9E33-3BE3A5C3B937}"/>
              </a:ext>
            </a:extLst>
          </p:cNvPr>
          <p:cNvSpPr>
            <a:spLocks noGrp="1"/>
          </p:cNvSpPr>
          <p:nvPr>
            <p:ph idx="1"/>
          </p:nvPr>
        </p:nvSpPr>
        <p:spPr>
          <a:xfrm>
            <a:off x="411707" y="1037230"/>
            <a:ext cx="11368585" cy="5617405"/>
          </a:xfrm>
        </p:spPr>
        <p:txBody>
          <a:bodyPr>
            <a:normAutofit fontScale="92500" lnSpcReduction="10000"/>
          </a:bodyPr>
          <a:lstStyle/>
          <a:p>
            <a:pPr marL="0" indent="0">
              <a:buNone/>
            </a:pPr>
            <a:r>
              <a:rPr lang="en-US" sz="2600">
                <a:solidFill>
                  <a:schemeClr val="tx1">
                    <a:lumMod val="95000"/>
                    <a:lumOff val="5000"/>
                  </a:schemeClr>
                </a:solidFill>
                <a:highlight>
                  <a:srgbClr val="FFFF00"/>
                </a:highlight>
                <a:latin typeface="Times New Roman" panose="02020603050405020304" pitchFamily="18" charset="0"/>
                <a:cs typeface="Times New Roman" panose="02020603050405020304" pitchFamily="18" charset="0"/>
              </a:rPr>
              <a:t>IV. Ưu điểm và nhược điểm của ChatGPT</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Ưu điểm:</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Khả năng phản hồi nhanh, liên tục, không giới hạn thời gian.</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Nội dung trả lời tương đối logic, mạch lạc, dễ hiểu.</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Hỗ trợ hiệu quả cho học tập, nghiên cứu và làm việc trí óc.</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Có thể cá nhân hóa câu trả lời theo yêu cầu cụ thể của người dùng.</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Tiết kiệm thời gian tìm kiếm và tổng hợp thông tin.</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Nhược điểm:</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Thông tin cung cấp có thể chưa hoàn toàn chính xác hoặc lỗi thời.</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Không thay thế được tư duy phản biện và khả năng đánh giá của con người.</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Dễ bị lạm dụng trong học tập, dẫn đến sao chép, phụ thuộc.</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Không có khả năng kiểm chứng nguồn thông tin một cách độc lập.</a:t>
            </a:r>
          </a:p>
          <a:p>
            <a:pPr marL="0" indent="0">
              <a:buNone/>
            </a:pPr>
            <a:r>
              <a:rPr lang="en-US" sz="2600">
                <a:solidFill>
                  <a:schemeClr val="tx1">
                    <a:lumMod val="95000"/>
                    <a:lumOff val="5000"/>
                  </a:schemeClr>
                </a:solidFill>
                <a:latin typeface="Times New Roman" panose="02020603050405020304" pitchFamily="18" charset="0"/>
                <a:cs typeface="Times New Roman" panose="02020603050405020304" pitchFamily="18" charset="0"/>
              </a:rPr>
              <a:t>	+ Câu trả lời phụ thuộc nhiều vào cách đặt câu hỏi của người dùng.</a:t>
            </a:r>
          </a:p>
          <a:p>
            <a:pPr marL="0" indent="0">
              <a:buNone/>
            </a:pPr>
            <a:endParaRPr lang="en-US"/>
          </a:p>
        </p:txBody>
      </p:sp>
    </p:spTree>
    <p:extLst>
      <p:ext uri="{BB962C8B-B14F-4D97-AF65-F5344CB8AC3E}">
        <p14:creationId xmlns:p14="http://schemas.microsoft.com/office/powerpoint/2010/main" val="29322399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A75F0-B926-74DE-ECAF-6BAF1702E428}"/>
              </a:ext>
            </a:extLst>
          </p:cNvPr>
          <p:cNvPicPr>
            <a:picLocks noChangeAspect="1"/>
          </p:cNvPicPr>
          <p:nvPr/>
        </p:nvPicPr>
        <p:blipFill>
          <a:blip r:embed="rId2"/>
          <a:srcRect l="20244" r="24188" b="1"/>
          <a:stretch>
            <a:fillRect/>
          </a:stretch>
        </p:blipFill>
        <p:spPr>
          <a:xfrm>
            <a:off x="0"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21E373BD-1598-E7B5-9655-CC9A9C81F370}"/>
              </a:ext>
            </a:extLst>
          </p:cNvPr>
          <p:cNvSpPr>
            <a:spLocks noGrp="1"/>
          </p:cNvSpPr>
          <p:nvPr>
            <p:ph idx="1"/>
          </p:nvPr>
        </p:nvSpPr>
        <p:spPr>
          <a:xfrm>
            <a:off x="6417734" y="179882"/>
            <a:ext cx="5291663" cy="6187579"/>
          </a:xfrm>
        </p:spPr>
        <p:txBody>
          <a:bodyPr>
            <a:noAutofit/>
          </a:bodyPr>
          <a:lstStyle/>
          <a:p>
            <a:pPr marL="0" indent="0">
              <a:buNone/>
            </a:pPr>
            <a:r>
              <a:rPr lang="en-US" sz="2400">
                <a:highlight>
                  <a:srgbClr val="FFFF00"/>
                </a:highlight>
                <a:latin typeface="Times New Roman" panose="02020603050405020304" pitchFamily="18" charset="0"/>
                <a:cs typeface="Times New Roman" panose="02020603050405020304" pitchFamily="18" charset="0"/>
              </a:rPr>
              <a:t>V. Cách sử dụng ChatGPT hiệu quả</a:t>
            </a:r>
          </a:p>
          <a:p>
            <a:pPr marL="0" indent="0">
              <a:buNone/>
            </a:pPr>
            <a:r>
              <a:rPr lang="en-US" sz="2400">
                <a:latin typeface="Times New Roman" panose="02020603050405020304" pitchFamily="18" charset="0"/>
                <a:cs typeface="Times New Roman" panose="02020603050405020304" pitchFamily="18" charset="0"/>
              </a:rPr>
              <a:t>Để sử dụng ChatGPT một cách hiệu quả và có trách nhiệm, người dùng cần lưu ý:</a:t>
            </a:r>
          </a:p>
          <a:p>
            <a:pPr marL="0" indent="0">
              <a:buNone/>
            </a:pPr>
            <a:r>
              <a:rPr lang="en-US" sz="2400">
                <a:latin typeface="Times New Roman" panose="02020603050405020304" pitchFamily="18" charset="0"/>
                <a:cs typeface="Times New Roman" panose="02020603050405020304" pitchFamily="18" charset="0"/>
              </a:rPr>
              <a:t>- Xác định rõ mục đích sử dụng: Học tập, tham khảo, gợi ý hay hỗ trợ, không coi ChatGPT là nguồn duy nhất.</a:t>
            </a:r>
          </a:p>
          <a:p>
            <a:pPr marL="0" indent="0">
              <a:buNone/>
            </a:pPr>
            <a:r>
              <a:rPr lang="en-US" sz="2400">
                <a:latin typeface="Times New Roman" panose="02020603050405020304" pitchFamily="18" charset="0"/>
                <a:cs typeface="Times New Roman" panose="02020603050405020304" pitchFamily="18" charset="0"/>
              </a:rPr>
              <a:t>- Đặt câu hỏi cụ thể, rõ ràng: Câu hỏi càng rõ, câu trả lời càng sát trọng tâm.</a:t>
            </a:r>
          </a:p>
          <a:p>
            <a:pPr marL="0" indent="0">
              <a:buNone/>
            </a:pPr>
            <a:r>
              <a:rPr lang="en-US" sz="2400">
                <a:latin typeface="Times New Roman" panose="02020603050405020304" pitchFamily="18" charset="0"/>
                <a:cs typeface="Times New Roman" panose="02020603050405020304" pitchFamily="18" charset="0"/>
              </a:rPr>
              <a:t>- Kết hợp với tư duy cá nhân: Luôn phân tích, chọn lọc và kiểm chứng thông tin trước khi sử dụng.</a:t>
            </a:r>
          </a:p>
          <a:p>
            <a:pPr marL="0" indent="0">
              <a:buNone/>
            </a:pPr>
            <a:r>
              <a:rPr lang="en-US" sz="2400">
                <a:latin typeface="Times New Roman" panose="02020603050405020304" pitchFamily="18" charset="0"/>
                <a:cs typeface="Times New Roman" panose="02020603050405020304" pitchFamily="18" charset="0"/>
              </a:rPr>
              <a:t>- Sử dụng như công cụ hỗ trợ, không thay thế: ChatGPT chỉ nên đóng vai trò trợ lý, không thay thế việc tự học và nghiên cứu.</a:t>
            </a:r>
          </a:p>
          <a:p>
            <a:pPr marL="0" indent="0">
              <a:buNone/>
            </a:pPr>
            <a:r>
              <a:rPr lang="en-US" sz="2400">
                <a:latin typeface="Times New Roman" panose="02020603050405020304" pitchFamily="18" charset="0"/>
                <a:cs typeface="Times New Roman" panose="02020603050405020304" pitchFamily="18" charset="0"/>
              </a:rPr>
              <a:t>- Tuân thủ đạo đức học thuật: Tránh sao chép nguyên văn, cần chỉnh sửa, trích dẫn và thể hiện quan điểm cá nhân.</a:t>
            </a:r>
          </a:p>
        </p:txBody>
      </p:sp>
    </p:spTree>
    <p:extLst>
      <p:ext uri="{BB962C8B-B14F-4D97-AF65-F5344CB8AC3E}">
        <p14:creationId xmlns:p14="http://schemas.microsoft.com/office/powerpoint/2010/main" val="29518343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ontent Placeholder 20">
            <a:extLst>
              <a:ext uri="{FF2B5EF4-FFF2-40B4-BE49-F238E27FC236}">
                <a16:creationId xmlns:a16="http://schemas.microsoft.com/office/drawing/2014/main" id="{4E695525-ADBA-A81B-E1F7-1A3B40F3676E}"/>
              </a:ext>
            </a:extLst>
          </p:cNvPr>
          <p:cNvPicPr>
            <a:picLocks noGrp="1" noChangeAspect="1"/>
          </p:cNvPicPr>
          <p:nvPr>
            <p:ph idx="1"/>
          </p:nvPr>
        </p:nvPicPr>
        <p:blipFill>
          <a:blip r:embed="rId2"/>
          <a:srcRect l="20336"/>
          <a:stretch>
            <a:fillRect/>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C6F014B-D1A7-7E42-F316-D73C2E8BB802}"/>
              </a:ext>
            </a:extLst>
          </p:cNvPr>
          <p:cNvSpPr txBox="1"/>
          <p:nvPr/>
        </p:nvSpPr>
        <p:spPr>
          <a:xfrm>
            <a:off x="7561926" y="989351"/>
            <a:ext cx="4218481" cy="5727258"/>
          </a:xfrm>
          <a:prstGeom prst="rect">
            <a:avLst/>
          </a:prstGeom>
        </p:spPr>
        <p:txBody>
          <a:bodyPr vert="horz" lIns="91440" tIns="45720" rIns="91440" bIns="45720" rtlCol="0">
            <a:normAutofit/>
          </a:bodyPr>
          <a:lstStyle/>
          <a:p>
            <a:pPr>
              <a:lnSpc>
                <a:spcPct val="90000"/>
              </a:lnSpc>
              <a:spcAft>
                <a:spcPts val="600"/>
              </a:spcAft>
            </a:pPr>
            <a:r>
              <a:rPr lang="en-US" sz="2800">
                <a:effectLst/>
                <a:highlight>
                  <a:srgbClr val="FFFF00"/>
                </a:highlight>
                <a:latin typeface="Times New Roman" panose="02020603050405020304" pitchFamily="18" charset="0"/>
                <a:cs typeface="Times New Roman" panose="02020603050405020304" pitchFamily="18" charset="0"/>
              </a:rPr>
              <a:t>=&gt;Cần lưu ý: </a:t>
            </a:r>
            <a:r>
              <a:rPr lang="en-US" sz="2800">
                <a:effectLst/>
                <a:latin typeface="Times New Roman" panose="02020603050405020304" pitchFamily="18" charset="0"/>
                <a:cs typeface="Times New Roman" panose="02020603050405020304" pitchFamily="18" charset="0"/>
              </a:rPr>
              <a:t>ChatGPT không có ý thức, cảm xúc hay khả năng tự nhận thức, mà chỉ phản hồi dựa trên các mẫu ngôn ngữ đã học, vì vậy câu trả lời có thể đúng, sai hoặc chưa đầy đủ tùy thuộc vào cách đặt câu hỏi và phạm vi dữ liệu.</a:t>
            </a:r>
            <a:endParaRPr lang="en-US" sz="2800">
              <a:latin typeface="Times New Roman" panose="02020603050405020304" pitchFamily="18" charset="0"/>
              <a:cs typeface="Times New Roman" panose="02020603050405020304" pitchFamily="18" charset="0"/>
            </a:endParaRPr>
          </a:p>
          <a:p>
            <a:pPr>
              <a:lnSpc>
                <a:spcPct val="90000"/>
              </a:lnSpc>
              <a:spcAft>
                <a:spcPts val="600"/>
              </a:spcAft>
            </a:pPr>
            <a:r>
              <a:rPr lang="en-US" sz="2800">
                <a:latin typeface="Times New Roman" panose="02020603050405020304" pitchFamily="18" charset="0"/>
                <a:cs typeface="Times New Roman" panose="02020603050405020304" pitchFamily="18" charset="0"/>
              </a:rPr>
              <a:t>Sử dụng ChatGDP chỉ nên mang tính tham khảo không nên phụ thuộc, lệ thuộc vào nó.</a:t>
            </a:r>
          </a:p>
        </p:txBody>
      </p:sp>
    </p:spTree>
    <p:extLst>
      <p:ext uri="{BB962C8B-B14F-4D97-AF65-F5344CB8AC3E}">
        <p14:creationId xmlns:p14="http://schemas.microsoft.com/office/powerpoint/2010/main" val="24851960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393" name="Rectangle 16392">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Nâng cấp tài khoản Suno AI bản quyền giá rẻ">
            <a:extLst>
              <a:ext uri="{FF2B5EF4-FFF2-40B4-BE49-F238E27FC236}">
                <a16:creationId xmlns:a16="http://schemas.microsoft.com/office/drawing/2014/main" id="{76B19B19-2808-98B7-3A68-A96E7B5FA8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9325" b="6303"/>
          <a:stretch>
            <a:fillRect/>
          </a:stretch>
        </p:blipFill>
        <p:spPr bwMode="auto">
          <a:xfrm>
            <a:off x="20" y="10"/>
            <a:ext cx="12191980" cy="686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8516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3516</TotalTime>
  <Words>2687</Words>
  <Application>Microsoft Office PowerPoint</Application>
  <PresentationFormat>Widescreen</PresentationFormat>
  <Paragraphs>130</Paragraphs>
  <Slides>24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Aptos</vt:lpstr>
      <vt:lpstr>Aptos Display</vt:lpstr>
      <vt:lpstr>Arial</vt:lpstr>
      <vt:lpstr>Calibri</vt:lpstr>
      <vt:lpstr>Gill Sans MT</vt:lpstr>
      <vt:lpstr>Times New Roman</vt:lpstr>
      <vt:lpstr>Office Theme</vt:lpstr>
      <vt:lpstr>Gallery</vt:lpstr>
      <vt:lpstr>Nhóm 9</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PHUONG DUNG</dc:creator>
  <cp:lastModifiedBy>PHUONG DUNG</cp:lastModifiedBy>
  <cp:revision>2</cp:revision>
  <dcterms:created xsi:type="dcterms:W3CDTF">2025-12-17T07:46:48Z</dcterms:created>
  <dcterms:modified xsi:type="dcterms:W3CDTF">2025-12-23T15:19:44Z</dcterms:modified>
</cp:coreProperties>
</file>